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7"/>
  </p:notesMasterIdLst>
  <p:handoutMasterIdLst>
    <p:handoutMasterId r:id="rId28"/>
  </p:handoutMasterIdLst>
  <p:sldIdLst>
    <p:sldId id="256" r:id="rId2"/>
    <p:sldId id="282" r:id="rId3"/>
    <p:sldId id="259" r:id="rId4"/>
    <p:sldId id="260"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83" r:id="rId23"/>
    <p:sldId id="279" r:id="rId24"/>
    <p:sldId id="280" r:id="rId25"/>
    <p:sldId id="281"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than Fivelsdal" initials="JF" lastIdx="1" clrIdx="0">
    <p:extLst>
      <p:ext uri="{19B8F6BF-5375-455C-9EA6-DF929625EA0E}">
        <p15:presenceInfo xmlns:p15="http://schemas.microsoft.com/office/powerpoint/2012/main" userId="4658e9f36edbbeb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606" autoAdjust="0"/>
    <p:restoredTop sz="94660"/>
  </p:normalViewPr>
  <p:slideViewPr>
    <p:cSldViewPr snapToGrid="0">
      <p:cViewPr varScale="1">
        <p:scale>
          <a:sx n="82" d="100"/>
          <a:sy n="82" d="100"/>
        </p:scale>
        <p:origin x="92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nathan Fivelsdal" userId="4658e9f36edbbebe" providerId="LiveId" clId="{11565306-C4DC-4721-8CBE-24AF1026C62F}"/>
    <pc:docChg chg="addSld modSld">
      <pc:chgData name="Jonathan Fivelsdal" userId="4658e9f36edbbebe" providerId="LiveId" clId="{11565306-C4DC-4721-8CBE-24AF1026C62F}" dt="2019-03-31T01:23:49.770" v="1" actId="1076"/>
      <pc:docMkLst>
        <pc:docMk/>
      </pc:docMkLst>
      <pc:sldChg chg="modSp">
        <pc:chgData name="Jonathan Fivelsdal" userId="4658e9f36edbbebe" providerId="LiveId" clId="{11565306-C4DC-4721-8CBE-24AF1026C62F}" dt="2019-03-31T01:23:49.770" v="1" actId="1076"/>
        <pc:sldMkLst>
          <pc:docMk/>
          <pc:sldMk cId="2738147763" sldId="260"/>
        </pc:sldMkLst>
        <pc:picChg chg="mod">
          <ac:chgData name="Jonathan Fivelsdal" userId="4658e9f36edbbebe" providerId="LiveId" clId="{11565306-C4DC-4721-8CBE-24AF1026C62F}" dt="2019-03-31T01:23:49.770" v="1" actId="1076"/>
          <ac:picMkLst>
            <pc:docMk/>
            <pc:sldMk cId="2738147763" sldId="260"/>
            <ac:picMk id="4" creationId="{018F8E06-4011-4CFA-A56F-73AEC34033B1}"/>
          </ac:picMkLst>
        </pc:picChg>
      </pc:sldChg>
      <pc:sldChg chg="add">
        <pc:chgData name="Jonathan Fivelsdal" userId="4658e9f36edbbebe" providerId="LiveId" clId="{11565306-C4DC-4721-8CBE-24AF1026C62F}" dt="2019-03-31T01:19:28.699" v="0"/>
        <pc:sldMkLst>
          <pc:docMk/>
          <pc:sldMk cId="1407105712" sldId="283"/>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40C2C3E-B95A-414D-8DD3-198076EC2C3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50BD8F6-0FEA-427B-82DF-51E63FDD85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40C860-4A8D-4649-AB55-D12BBE7F56FD}" type="datetimeFigureOut">
              <a:rPr lang="en-US" smtClean="0"/>
              <a:t>3/28/2019</a:t>
            </a:fld>
            <a:endParaRPr lang="en-US" dirty="0"/>
          </a:p>
        </p:txBody>
      </p:sp>
      <p:sp>
        <p:nvSpPr>
          <p:cNvPr id="4" name="Footer Placeholder 3">
            <a:extLst>
              <a:ext uri="{FF2B5EF4-FFF2-40B4-BE49-F238E27FC236}">
                <a16:creationId xmlns:a16="http://schemas.microsoft.com/office/drawing/2014/main" id="{592AEDD4-B9D4-4993-BEF9-63A9326B6E9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A217E47-8BE5-469E-8DF3-6466895C08B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51198B6-1453-4769-986C-D3C9AEAB75A8}" type="slidenum">
              <a:rPr lang="en-US" smtClean="0"/>
              <a:t>‹#›</a:t>
            </a:fld>
            <a:endParaRPr lang="en-US" dirty="0"/>
          </a:p>
        </p:txBody>
      </p:sp>
    </p:spTree>
    <p:extLst>
      <p:ext uri="{BB962C8B-B14F-4D97-AF65-F5344CB8AC3E}">
        <p14:creationId xmlns:p14="http://schemas.microsoft.com/office/powerpoint/2010/main" val="1984868515"/>
      </p:ext>
    </p:extLst>
  </p:cSld>
  <p:clrMap bg1="lt1" tx1="dk1" bg2="lt2" tx2="dk2" accent1="accent1" accent2="accent2" accent3="accent3" accent4="accent4" accent5="accent5" accent6="accent6" hlink="hlink" folHlink="folHlink"/>
  <p:hf hdr="0" dt="0"/>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82F28A-FEF0-4295-85EC-AECD527B53D3}" type="datetimeFigureOut">
              <a:rPr lang="en-US" smtClean="0"/>
              <a:t>3/28/2019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C02775-1019-42D2-90DB-2C17B86BF67D}" type="slidenum">
              <a:rPr lang="en-US" smtClean="0"/>
              <a:t>‹#›</a:t>
            </a:fld>
            <a:endParaRPr lang="en-US" dirty="0"/>
          </a:p>
        </p:txBody>
      </p:sp>
    </p:spTree>
    <p:extLst>
      <p:ext uri="{BB962C8B-B14F-4D97-AF65-F5344CB8AC3E}">
        <p14:creationId xmlns:p14="http://schemas.microsoft.com/office/powerpoint/2010/main" val="3417929109"/>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3/28/2019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3/28/2019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3/28/2019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3/28/2019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3/28/2019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3/28/2019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3/28/2019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3/28/2019</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4a"/><Relationship Id="rId1" Type="http://schemas.openxmlformats.org/officeDocument/2006/relationships/audio" Target="NULL" TargetMode="Externa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1.pn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1.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4a"/><Relationship Id="rId1" Type="http://schemas.openxmlformats.org/officeDocument/2006/relationships/audio" Target="NULL" TargetMode="External"/><Relationship Id="rId6" Type="http://schemas.openxmlformats.org/officeDocument/2006/relationships/hyperlink" Target="https://www.petpremium.com/cat-breeds/domestic-shorthair/" TargetMode="External"/><Relationship Id="rId5" Type="http://schemas.openxmlformats.org/officeDocument/2006/relationships/hyperlink" Target="https://www.aspca.org/animal-homelessness/shelter-intake-and-surrender/pet-statistics" TargetMode="Externa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1.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hyperlink" Target="https://www.r-project.org/" TargetMode="External"/><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hyperlink" Target="https://www.petpremium.com/cat-breeds/domestic-medium-hair/" TargetMode="External"/><Relationship Id="rId5" Type="http://schemas.openxmlformats.org/officeDocument/2006/relationships/hyperlink" Target="https://www.petpremium.com/cat-breeds/domestic-shorthair/" TargetMode="External"/><Relationship Id="rId4" Type="http://schemas.openxmlformats.org/officeDocument/2006/relationships/hyperlink" Target="https://www.aspca.org/animal-homelessness/shelter-intake-and-surrender/pet-statistics" TargetMode="Externa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4.m4a"/><Relationship Id="rId1" Type="http://schemas.openxmlformats.org/officeDocument/2006/relationships/audio" Target="NULL" TargetMode="Externa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5.m4a"/><Relationship Id="rId1" Type="http://schemas.openxmlformats.org/officeDocument/2006/relationships/audio" Target="NULL" TargetMode="Externa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6.m4a"/><Relationship Id="rId1" Type="http://schemas.openxmlformats.org/officeDocument/2006/relationships/audio" Target="NULL" TargetMode="Externa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3BE59-EC8C-4980-8B08-61060F3C5F43}"/>
              </a:ext>
            </a:extLst>
          </p:cNvPr>
          <p:cNvSpPr>
            <a:spLocks noGrp="1"/>
          </p:cNvSpPr>
          <p:nvPr>
            <p:ph type="ctrTitle"/>
          </p:nvPr>
        </p:nvSpPr>
        <p:spPr>
          <a:xfrm>
            <a:off x="1507067" y="2404534"/>
            <a:ext cx="7766936" cy="1646302"/>
          </a:xfrm>
        </p:spPr>
        <p:txBody>
          <a:bodyPr/>
          <a:lstStyle/>
          <a:p>
            <a:pPr algn="ctr"/>
            <a:r>
              <a:rPr lang="en-US" i="1" dirty="0">
                <a:solidFill>
                  <a:srgbClr val="00B0F0"/>
                </a:solidFill>
              </a:rPr>
              <a:t>Factors that Affect the Adoption of DSH and DMH Cats</a:t>
            </a:r>
            <a:br>
              <a:rPr lang="en-US" dirty="0"/>
            </a:br>
            <a:endParaRPr lang="en-US" dirty="0"/>
          </a:p>
        </p:txBody>
      </p:sp>
      <p:sp>
        <p:nvSpPr>
          <p:cNvPr id="3" name="Subtitle 2">
            <a:extLst>
              <a:ext uri="{FF2B5EF4-FFF2-40B4-BE49-F238E27FC236}">
                <a16:creationId xmlns:a16="http://schemas.microsoft.com/office/drawing/2014/main" id="{EC9AF8FC-5C77-4210-8039-44B96FFF70F1}"/>
              </a:ext>
            </a:extLst>
          </p:cNvPr>
          <p:cNvSpPr>
            <a:spLocks noGrp="1"/>
          </p:cNvSpPr>
          <p:nvPr>
            <p:ph type="subTitle" idx="1"/>
          </p:nvPr>
        </p:nvSpPr>
        <p:spPr/>
        <p:txBody>
          <a:bodyPr>
            <a:normAutofit lnSpcReduction="10000"/>
          </a:bodyPr>
          <a:lstStyle/>
          <a:p>
            <a:r>
              <a:rPr lang="en-US" dirty="0">
                <a:solidFill>
                  <a:srgbClr val="002060"/>
                </a:solidFill>
              </a:rPr>
              <a:t>A Case Study at the Louisville Metro Animal Services (LMAS) Shelter</a:t>
            </a:r>
          </a:p>
          <a:p>
            <a:endParaRPr lang="en-US" dirty="0">
              <a:solidFill>
                <a:srgbClr val="002060"/>
              </a:solidFill>
            </a:endParaRPr>
          </a:p>
          <a:p>
            <a:pPr algn="ctr"/>
            <a:r>
              <a:rPr lang="en-US" dirty="0">
                <a:solidFill>
                  <a:srgbClr val="002060"/>
                </a:solidFill>
              </a:rPr>
              <a:t>By Jonathan Fivelsdal</a:t>
            </a:r>
          </a:p>
        </p:txBody>
      </p:sp>
      <p:pic>
        <p:nvPicPr>
          <p:cNvPr id="4" name="Introduction Slide Audio">
            <a:hlinkClick r:id="" action="ppaction://media"/>
            <a:extLst>
              <a:ext uri="{FF2B5EF4-FFF2-40B4-BE49-F238E27FC236}">
                <a16:creationId xmlns:a16="http://schemas.microsoft.com/office/drawing/2014/main" id="{305F1DB2-DFD0-4198-A541-65DDE4294A95}"/>
              </a:ext>
            </a:extLst>
          </p:cNvPr>
          <p:cNvPicPr>
            <a:picLocks noChangeAspect="1"/>
          </p:cNvPicPr>
          <p:nvPr>
            <a:audioFile r:link="rId1"/>
            <p:extLst>
              <p:ext uri="{DAA4B4D4-6D71-4841-9C94-3DE7FCFB9230}">
                <p14:media xmlns:p14="http://schemas.microsoft.com/office/powerpoint/2010/main" r:embed="rId2">
                  <p14:trim end="1314.0136"/>
                </p14:media>
              </p:ext>
            </p:extLst>
          </p:nvPr>
        </p:nvPicPr>
        <p:blipFill>
          <a:blip r:embed="rId4"/>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2201672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8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F6E38-4816-41A9-A68F-050BC568278B}"/>
              </a:ext>
            </a:extLst>
          </p:cNvPr>
          <p:cNvSpPr>
            <a:spLocks noGrp="1"/>
          </p:cNvSpPr>
          <p:nvPr>
            <p:ph type="title"/>
          </p:nvPr>
        </p:nvSpPr>
        <p:spPr/>
        <p:txBody>
          <a:bodyPr/>
          <a:lstStyle/>
          <a:p>
            <a:pPr algn="ctr"/>
            <a:r>
              <a:rPr lang="en-US" dirty="0">
                <a:solidFill>
                  <a:srgbClr val="FF0000"/>
                </a:solidFill>
              </a:rPr>
              <a:t>DSH Cats Adopted By Weeks</a:t>
            </a:r>
          </a:p>
        </p:txBody>
      </p:sp>
      <p:pic>
        <p:nvPicPr>
          <p:cNvPr id="4" name="Content Placeholder 3">
            <a:extLst>
              <a:ext uri="{FF2B5EF4-FFF2-40B4-BE49-F238E27FC236}">
                <a16:creationId xmlns:a16="http://schemas.microsoft.com/office/drawing/2014/main" id="{16F9A622-F75B-4885-9567-1F3EDB87DD2C}"/>
              </a:ext>
            </a:extLst>
          </p:cNvPr>
          <p:cNvPicPr>
            <a:picLocks noGrp="1"/>
          </p:cNvPicPr>
          <p:nvPr>
            <p:ph idx="1"/>
          </p:nvPr>
        </p:nvPicPr>
        <p:blipFill>
          <a:blip r:embed="rId4" cstate="print">
            <a:extLst>
              <a:ext uri="{28A0092B-C50C-407E-A947-70E740481C1C}">
                <a14:useLocalDpi xmlns:a14="http://schemas.microsoft.com/office/drawing/2010/main" val="0"/>
              </a:ext>
            </a:extLst>
          </a:blip>
          <a:stretch>
            <a:fillRect/>
          </a:stretch>
        </p:blipFill>
        <p:spPr>
          <a:xfrm>
            <a:off x="2724540" y="1423470"/>
            <a:ext cx="4982546" cy="3391126"/>
          </a:xfrm>
          <a:prstGeom prst="rect">
            <a:avLst/>
          </a:prstGeom>
        </p:spPr>
      </p:pic>
      <p:sp>
        <p:nvSpPr>
          <p:cNvPr id="5" name="TextBox 4">
            <a:extLst>
              <a:ext uri="{FF2B5EF4-FFF2-40B4-BE49-F238E27FC236}">
                <a16:creationId xmlns:a16="http://schemas.microsoft.com/office/drawing/2014/main" id="{895582AF-C667-4A7B-8899-F6C2980CE411}"/>
              </a:ext>
            </a:extLst>
          </p:cNvPr>
          <p:cNvSpPr txBox="1"/>
          <p:nvPr/>
        </p:nvSpPr>
        <p:spPr>
          <a:xfrm>
            <a:off x="1110343" y="4590661"/>
            <a:ext cx="8163659" cy="2031325"/>
          </a:xfrm>
          <a:prstGeom prst="rect">
            <a:avLst/>
          </a:prstGeom>
          <a:noFill/>
        </p:spPr>
        <p:txBody>
          <a:bodyPr wrap="square" rtlCol="0">
            <a:spAutoFit/>
          </a:bodyPr>
          <a:lstStyle/>
          <a:p>
            <a:endParaRPr lang="en-US" dirty="0"/>
          </a:p>
          <a:p>
            <a:endParaRPr lang="en-US" dirty="0"/>
          </a:p>
          <a:p>
            <a:r>
              <a:rPr lang="en-US" dirty="0"/>
              <a:t>The bar graph shows that 600 DSH cats that spent two weeks or less in the shelter were adopted while a little more than 300 DSH cats that spent more than 2 weeks in the shelter were adopted. Thus, it appears that spending more than 2 weeks in a shelter has a negative impact on adoption.</a:t>
            </a:r>
          </a:p>
          <a:p>
            <a:endParaRPr lang="en-US" dirty="0"/>
          </a:p>
        </p:txBody>
      </p:sp>
      <p:pic>
        <p:nvPicPr>
          <p:cNvPr id="3" name="Recorded Sound">
            <a:hlinkClick r:id="" action="ppaction://media"/>
            <a:extLst>
              <a:ext uri="{FF2B5EF4-FFF2-40B4-BE49-F238E27FC236}">
                <a16:creationId xmlns:a16="http://schemas.microsoft.com/office/drawing/2014/main" id="{D6E01285-4DCE-4825-97A1-3FC3412BA8F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3215662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59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C4955E-FD58-4B32-B5B8-3E9EA5D61E51}"/>
              </a:ext>
            </a:extLst>
          </p:cNvPr>
          <p:cNvSpPr>
            <a:spLocks noGrp="1"/>
          </p:cNvSpPr>
          <p:nvPr>
            <p:ph type="title"/>
          </p:nvPr>
        </p:nvSpPr>
        <p:spPr/>
        <p:txBody>
          <a:bodyPr/>
          <a:lstStyle/>
          <a:p>
            <a:pPr algn="ctr"/>
            <a:r>
              <a:rPr lang="en-US" dirty="0">
                <a:solidFill>
                  <a:srgbClr val="FF0000"/>
                </a:solidFill>
              </a:rPr>
              <a:t>DMH Cats Adopted By Stray Category</a:t>
            </a:r>
            <a:endParaRPr lang="en-US" dirty="0"/>
          </a:p>
        </p:txBody>
      </p:sp>
      <p:pic>
        <p:nvPicPr>
          <p:cNvPr id="4" name="Content Placeholder 3">
            <a:extLst>
              <a:ext uri="{FF2B5EF4-FFF2-40B4-BE49-F238E27FC236}">
                <a16:creationId xmlns:a16="http://schemas.microsoft.com/office/drawing/2014/main" id="{2B6D1400-309B-4F1F-8936-2858C0DDB5B4}"/>
              </a:ext>
            </a:extLst>
          </p:cNvPr>
          <p:cNvPicPr>
            <a:picLocks noGrp="1"/>
          </p:cNvPicPr>
          <p:nvPr>
            <p:ph idx="1"/>
          </p:nvPr>
        </p:nvPicPr>
        <p:blipFill>
          <a:blip r:embed="rId4" cstate="print">
            <a:extLst>
              <a:ext uri="{28A0092B-C50C-407E-A947-70E740481C1C}">
                <a14:useLocalDpi xmlns:a14="http://schemas.microsoft.com/office/drawing/2010/main" val="0"/>
              </a:ext>
            </a:extLst>
          </a:blip>
          <a:stretch>
            <a:fillRect/>
          </a:stretch>
        </p:blipFill>
        <p:spPr>
          <a:xfrm>
            <a:off x="2444620" y="1404810"/>
            <a:ext cx="5299789" cy="3176521"/>
          </a:xfrm>
          <a:prstGeom prst="rect">
            <a:avLst/>
          </a:prstGeom>
        </p:spPr>
      </p:pic>
      <p:sp>
        <p:nvSpPr>
          <p:cNvPr id="6" name="TextBox 5">
            <a:extLst>
              <a:ext uri="{FF2B5EF4-FFF2-40B4-BE49-F238E27FC236}">
                <a16:creationId xmlns:a16="http://schemas.microsoft.com/office/drawing/2014/main" id="{D161AA5F-A9F8-4879-8D21-BF7B864698A0}"/>
              </a:ext>
            </a:extLst>
          </p:cNvPr>
          <p:cNvSpPr txBox="1"/>
          <p:nvPr/>
        </p:nvSpPr>
        <p:spPr>
          <a:xfrm>
            <a:off x="858416" y="4742935"/>
            <a:ext cx="8596668" cy="1200329"/>
          </a:xfrm>
          <a:prstGeom prst="rect">
            <a:avLst/>
          </a:prstGeom>
          <a:noFill/>
        </p:spPr>
        <p:txBody>
          <a:bodyPr wrap="square" rtlCol="0">
            <a:spAutoFit/>
          </a:bodyPr>
          <a:lstStyle/>
          <a:p>
            <a:r>
              <a:rPr lang="en-US" dirty="0"/>
              <a:t>The plot suggests that there might be a positive relationship between stray status and adoption, but when statistical models are considered later, the direction of the relationship between the stray status of DMH cats and the adoption of DMH cats may change when more factors are considered.</a:t>
            </a:r>
          </a:p>
        </p:txBody>
      </p:sp>
      <p:pic>
        <p:nvPicPr>
          <p:cNvPr id="3" name="DMH - Adopt By Stray">
            <a:hlinkClick r:id="" action="ppaction://media"/>
            <a:extLst>
              <a:ext uri="{FF2B5EF4-FFF2-40B4-BE49-F238E27FC236}">
                <a16:creationId xmlns:a16="http://schemas.microsoft.com/office/drawing/2014/main" id="{19B287AA-2B7D-433E-A99F-1DAC6ED2BE5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599895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82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FB7FE-6485-4DDC-AA7A-9183F178AA64}"/>
              </a:ext>
            </a:extLst>
          </p:cNvPr>
          <p:cNvSpPr>
            <a:spLocks noGrp="1"/>
          </p:cNvSpPr>
          <p:nvPr>
            <p:ph type="title"/>
          </p:nvPr>
        </p:nvSpPr>
        <p:spPr/>
        <p:txBody>
          <a:bodyPr/>
          <a:lstStyle/>
          <a:p>
            <a:pPr algn="ctr"/>
            <a:r>
              <a:rPr lang="en-US" dirty="0">
                <a:solidFill>
                  <a:srgbClr val="FF0000"/>
                </a:solidFill>
              </a:rPr>
              <a:t>DMH Cats Adopted By Age Category</a:t>
            </a:r>
            <a:endParaRPr lang="en-US" dirty="0"/>
          </a:p>
        </p:txBody>
      </p:sp>
      <p:pic>
        <p:nvPicPr>
          <p:cNvPr id="4" name="Content Placeholder 3">
            <a:extLst>
              <a:ext uri="{FF2B5EF4-FFF2-40B4-BE49-F238E27FC236}">
                <a16:creationId xmlns:a16="http://schemas.microsoft.com/office/drawing/2014/main" id="{79970A91-F40D-4512-8989-27DF2F07F7E2}"/>
              </a:ext>
            </a:extLst>
          </p:cNvPr>
          <p:cNvPicPr>
            <a:picLocks noGrp="1"/>
          </p:cNvPicPr>
          <p:nvPr>
            <p:ph idx="1"/>
          </p:nvPr>
        </p:nvPicPr>
        <p:blipFill>
          <a:blip r:embed="rId4">
            <a:extLst>
              <a:ext uri="{28A0092B-C50C-407E-A947-70E740481C1C}">
                <a14:useLocalDpi xmlns:a14="http://schemas.microsoft.com/office/drawing/2010/main" val="0"/>
              </a:ext>
            </a:extLst>
          </a:blip>
          <a:stretch>
            <a:fillRect/>
          </a:stretch>
        </p:blipFill>
        <p:spPr>
          <a:xfrm>
            <a:off x="2062066" y="1429674"/>
            <a:ext cx="5486400" cy="3745688"/>
          </a:xfrm>
          <a:prstGeom prst="rect">
            <a:avLst/>
          </a:prstGeom>
        </p:spPr>
      </p:pic>
      <p:sp>
        <p:nvSpPr>
          <p:cNvPr id="5" name="TextBox 4">
            <a:extLst>
              <a:ext uri="{FF2B5EF4-FFF2-40B4-BE49-F238E27FC236}">
                <a16:creationId xmlns:a16="http://schemas.microsoft.com/office/drawing/2014/main" id="{FB42F715-1C17-4C74-B7E0-6C881DF38445}"/>
              </a:ext>
            </a:extLst>
          </p:cNvPr>
          <p:cNvSpPr txBox="1"/>
          <p:nvPr/>
        </p:nvSpPr>
        <p:spPr>
          <a:xfrm>
            <a:off x="158622" y="4674636"/>
            <a:ext cx="9032032" cy="1754326"/>
          </a:xfrm>
          <a:prstGeom prst="rect">
            <a:avLst/>
          </a:prstGeom>
          <a:noFill/>
        </p:spPr>
        <p:txBody>
          <a:bodyPr wrap="square" rtlCol="0">
            <a:spAutoFit/>
          </a:bodyPr>
          <a:lstStyle/>
          <a:p>
            <a:endParaRPr lang="en-US" dirty="0"/>
          </a:p>
          <a:p>
            <a:endParaRPr lang="en-US" dirty="0"/>
          </a:p>
          <a:p>
            <a:endParaRPr lang="en-US" dirty="0"/>
          </a:p>
          <a:p>
            <a:r>
              <a:rPr lang="en-US" dirty="0"/>
              <a:t>	The plot shows that about 90 kittens, a little more than 20 young adult cats and 	about 5 older adult cats were adopted among the DMH cats in the shelter. This 	plot suggests that there is a negative relationship between age and adoption. </a:t>
            </a:r>
          </a:p>
        </p:txBody>
      </p:sp>
      <p:pic>
        <p:nvPicPr>
          <p:cNvPr id="3" name="DMH - Adopt By Age">
            <a:hlinkClick r:id="" action="ppaction://media"/>
            <a:extLst>
              <a:ext uri="{FF2B5EF4-FFF2-40B4-BE49-F238E27FC236}">
                <a16:creationId xmlns:a16="http://schemas.microsoft.com/office/drawing/2014/main" id="{793E9596-955B-405A-BA74-99902468C74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6679906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1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67777-6B4D-493E-9A44-8144B6712394}"/>
              </a:ext>
            </a:extLst>
          </p:cNvPr>
          <p:cNvSpPr>
            <a:spLocks noGrp="1"/>
          </p:cNvSpPr>
          <p:nvPr>
            <p:ph type="title"/>
          </p:nvPr>
        </p:nvSpPr>
        <p:spPr/>
        <p:txBody>
          <a:bodyPr/>
          <a:lstStyle/>
          <a:p>
            <a:pPr algn="ctr"/>
            <a:r>
              <a:rPr lang="en-US" dirty="0">
                <a:solidFill>
                  <a:srgbClr val="FF0000"/>
                </a:solidFill>
              </a:rPr>
              <a:t>DMH Cats Adopted By Weeks</a:t>
            </a:r>
            <a:endParaRPr lang="en-US" dirty="0"/>
          </a:p>
        </p:txBody>
      </p:sp>
      <p:pic>
        <p:nvPicPr>
          <p:cNvPr id="4" name="Content Placeholder 3">
            <a:extLst>
              <a:ext uri="{FF2B5EF4-FFF2-40B4-BE49-F238E27FC236}">
                <a16:creationId xmlns:a16="http://schemas.microsoft.com/office/drawing/2014/main" id="{C15A7DA3-76CC-4143-8A1A-ECF28830DF72}"/>
              </a:ext>
            </a:extLst>
          </p:cNvPr>
          <p:cNvPicPr>
            <a:picLocks noGrp="1"/>
          </p:cNvPicPr>
          <p:nvPr>
            <p:ph idx="1"/>
          </p:nvPr>
        </p:nvPicPr>
        <p:blipFill>
          <a:blip r:embed="rId4"/>
          <a:stretch>
            <a:fillRect/>
          </a:stretch>
        </p:blipFill>
        <p:spPr>
          <a:xfrm>
            <a:off x="2808514" y="1395478"/>
            <a:ext cx="4908874" cy="2971249"/>
          </a:xfrm>
          <a:prstGeom prst="rect">
            <a:avLst/>
          </a:prstGeom>
        </p:spPr>
      </p:pic>
      <p:sp>
        <p:nvSpPr>
          <p:cNvPr id="5" name="TextBox 4">
            <a:extLst>
              <a:ext uri="{FF2B5EF4-FFF2-40B4-BE49-F238E27FC236}">
                <a16:creationId xmlns:a16="http://schemas.microsoft.com/office/drawing/2014/main" id="{EAFC2510-9D92-4560-B9BE-DE3EF6BA1322}"/>
              </a:ext>
            </a:extLst>
          </p:cNvPr>
          <p:cNvSpPr txBox="1"/>
          <p:nvPr/>
        </p:nvSpPr>
        <p:spPr>
          <a:xfrm>
            <a:off x="410547" y="4665306"/>
            <a:ext cx="8985380" cy="923330"/>
          </a:xfrm>
          <a:prstGeom prst="rect">
            <a:avLst/>
          </a:prstGeom>
          <a:noFill/>
        </p:spPr>
        <p:txBody>
          <a:bodyPr wrap="square" rtlCol="0">
            <a:spAutoFit/>
          </a:bodyPr>
          <a:lstStyle/>
          <a:p>
            <a:r>
              <a:rPr lang="en-US" dirty="0"/>
              <a:t>It appears that for DMH cats that spending more than 2 weeks in the shelter has a negative effect on adoption.</a:t>
            </a:r>
          </a:p>
          <a:p>
            <a:endParaRPr lang="en-US" dirty="0"/>
          </a:p>
        </p:txBody>
      </p:sp>
      <p:pic>
        <p:nvPicPr>
          <p:cNvPr id="3" name="DMH  - Adopt By Weeks">
            <a:hlinkClick r:id="" action="ppaction://media"/>
            <a:extLst>
              <a:ext uri="{FF2B5EF4-FFF2-40B4-BE49-F238E27FC236}">
                <a16:creationId xmlns:a16="http://schemas.microsoft.com/office/drawing/2014/main" id="{BB2462EC-D5CF-4362-BB83-8FAE7B3FC09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2685398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08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E83CC-886C-45CA-B14F-DF0D86B351BA}"/>
              </a:ext>
            </a:extLst>
          </p:cNvPr>
          <p:cNvSpPr>
            <a:spLocks noGrp="1"/>
          </p:cNvSpPr>
          <p:nvPr>
            <p:ph type="title"/>
          </p:nvPr>
        </p:nvSpPr>
        <p:spPr/>
        <p:txBody>
          <a:bodyPr/>
          <a:lstStyle/>
          <a:p>
            <a:pPr algn="ctr"/>
            <a:r>
              <a:rPr lang="en-US" b="1" dirty="0">
                <a:solidFill>
                  <a:srgbClr val="FF0000"/>
                </a:solidFill>
              </a:rPr>
              <a:t>Number and Proportion of DSH and DMH Cats Adopted</a:t>
            </a:r>
            <a:endParaRPr lang="en-US" dirty="0">
              <a:solidFill>
                <a:srgbClr val="FF0000"/>
              </a:solidFill>
            </a:endParaRPr>
          </a:p>
        </p:txBody>
      </p:sp>
      <p:graphicFrame>
        <p:nvGraphicFramePr>
          <p:cNvPr id="6" name="Content Placeholder 5">
            <a:extLst>
              <a:ext uri="{FF2B5EF4-FFF2-40B4-BE49-F238E27FC236}">
                <a16:creationId xmlns:a16="http://schemas.microsoft.com/office/drawing/2014/main" id="{846A92F0-4FDC-4C97-80B1-536C867B6D77}"/>
              </a:ext>
            </a:extLst>
          </p:cNvPr>
          <p:cNvGraphicFramePr>
            <a:graphicFrameLocks noGrp="1"/>
          </p:cNvGraphicFramePr>
          <p:nvPr>
            <p:ph idx="1"/>
            <p:extLst>
              <p:ext uri="{D42A27DB-BD31-4B8C-83A1-F6EECF244321}">
                <p14:modId xmlns:p14="http://schemas.microsoft.com/office/powerpoint/2010/main" val="3718268576"/>
              </p:ext>
            </p:extLst>
          </p:nvPr>
        </p:nvGraphicFramePr>
        <p:xfrm>
          <a:off x="1762890" y="1930400"/>
          <a:ext cx="7213159" cy="3078063"/>
        </p:xfrm>
        <a:graphic>
          <a:graphicData uri="http://schemas.openxmlformats.org/drawingml/2006/table">
            <a:tbl>
              <a:tblPr firstRow="1" firstCol="1" bandRow="1"/>
              <a:tblGrid>
                <a:gridCol w="2013563">
                  <a:extLst>
                    <a:ext uri="{9D8B030D-6E8A-4147-A177-3AD203B41FA5}">
                      <a16:colId xmlns:a16="http://schemas.microsoft.com/office/drawing/2014/main" val="1467591024"/>
                    </a:ext>
                  </a:extLst>
                </a:gridCol>
                <a:gridCol w="2877561">
                  <a:extLst>
                    <a:ext uri="{9D8B030D-6E8A-4147-A177-3AD203B41FA5}">
                      <a16:colId xmlns:a16="http://schemas.microsoft.com/office/drawing/2014/main" val="3384722980"/>
                    </a:ext>
                  </a:extLst>
                </a:gridCol>
                <a:gridCol w="2322035">
                  <a:extLst>
                    <a:ext uri="{9D8B030D-6E8A-4147-A177-3AD203B41FA5}">
                      <a16:colId xmlns:a16="http://schemas.microsoft.com/office/drawing/2014/main" val="364269633"/>
                    </a:ext>
                  </a:extLst>
                </a:gridCol>
              </a:tblGrid>
              <a:tr h="759200">
                <a:tc>
                  <a:txBody>
                    <a:bodyPr/>
                    <a:lstStyle/>
                    <a:p>
                      <a:pPr marL="0" marR="0">
                        <a:lnSpc>
                          <a:spcPts val="1100"/>
                        </a:lnSpc>
                        <a:spcBef>
                          <a:spcPts val="0"/>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6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ts val="1100"/>
                        </a:lnSpc>
                        <a:spcBef>
                          <a:spcPts val="0"/>
                        </a:spcBef>
                        <a:spcAft>
                          <a:spcPts val="0"/>
                        </a:spcAft>
                      </a:pP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ts val="1100"/>
                        </a:lnSpc>
                        <a:spcBef>
                          <a:spcPts val="0"/>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Domestic Shorthair Cat</a:t>
                      </a:r>
                      <a:endParaRPr lang="en-US" sz="16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ts val="1100"/>
                        </a:lnSpc>
                        <a:spcBef>
                          <a:spcPts val="0"/>
                        </a:spcBef>
                        <a:spcAft>
                          <a:spcPts val="0"/>
                        </a:spcAft>
                      </a:pP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ts val="1100"/>
                        </a:lnSpc>
                        <a:spcBef>
                          <a:spcPts val="0"/>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Domestic Mediumhair Cat</a:t>
                      </a:r>
                      <a:endParaRPr lang="en-US" sz="16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71924760"/>
                  </a:ext>
                </a:extLst>
              </a:tr>
              <a:tr h="759200">
                <a:tc>
                  <a:txBody>
                    <a:bodyPr/>
                    <a:lstStyle/>
                    <a:p>
                      <a:pPr marL="0" marR="0">
                        <a:lnSpc>
                          <a:spcPts val="1100"/>
                        </a:lnSpc>
                        <a:spcBef>
                          <a:spcPts val="0"/>
                        </a:spcBef>
                        <a:spcAft>
                          <a:spcPts val="0"/>
                        </a:spcAft>
                      </a:pP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ts val="1100"/>
                        </a:lnSpc>
                        <a:spcBef>
                          <a:spcPts val="0"/>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Sample Size</a:t>
                      </a:r>
                      <a:endParaRPr lang="en-US" sz="16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ts val="1100"/>
                        </a:lnSpc>
                        <a:spcBef>
                          <a:spcPts val="0"/>
                        </a:spcBef>
                        <a:spcAft>
                          <a:spcPts val="0"/>
                        </a:spcAft>
                      </a:pP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gn="ctr">
                        <a:lnSpc>
                          <a:spcPts val="1100"/>
                        </a:lnSpc>
                        <a:spcBef>
                          <a:spcPts val="0"/>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2945</a:t>
                      </a:r>
                      <a:endParaRPr lang="en-US" sz="16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ts val="1100"/>
                        </a:lnSpc>
                        <a:spcBef>
                          <a:spcPts val="0"/>
                        </a:spcBef>
                        <a:spcAft>
                          <a:spcPts val="0"/>
                        </a:spcAft>
                      </a:pP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gn="ctr">
                        <a:lnSpc>
                          <a:spcPts val="1100"/>
                        </a:lnSpc>
                        <a:spcBef>
                          <a:spcPts val="0"/>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330</a:t>
                      </a:r>
                      <a:endParaRPr lang="en-US" sz="16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2402971"/>
                  </a:ext>
                </a:extLst>
              </a:tr>
              <a:tr h="800463">
                <a:tc>
                  <a:txBody>
                    <a:bodyPr/>
                    <a:lstStyle/>
                    <a:p>
                      <a:pPr marL="0" marR="0">
                        <a:lnSpc>
                          <a:spcPts val="1100"/>
                        </a:lnSpc>
                        <a:spcBef>
                          <a:spcPts val="0"/>
                        </a:spcBef>
                        <a:spcAft>
                          <a:spcPts val="0"/>
                        </a:spcAft>
                      </a:pP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ts val="1100"/>
                        </a:lnSpc>
                        <a:spcBef>
                          <a:spcPts val="0"/>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Number Adopted</a:t>
                      </a:r>
                      <a:endParaRPr lang="en-US" sz="16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ts val="1100"/>
                        </a:lnSpc>
                        <a:spcBef>
                          <a:spcPts val="0"/>
                        </a:spcBef>
                        <a:spcAft>
                          <a:spcPts val="0"/>
                        </a:spcAft>
                      </a:pP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gn="ctr">
                        <a:lnSpc>
                          <a:spcPts val="1100"/>
                        </a:lnSpc>
                        <a:spcBef>
                          <a:spcPts val="0"/>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919</a:t>
                      </a:r>
                      <a:endParaRPr lang="en-US" sz="16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ts val="1100"/>
                        </a:lnSpc>
                        <a:spcBef>
                          <a:spcPts val="0"/>
                        </a:spcBef>
                        <a:spcAft>
                          <a:spcPts val="0"/>
                        </a:spcAft>
                      </a:pP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gn="ctr">
                        <a:lnSpc>
                          <a:spcPts val="1100"/>
                        </a:lnSpc>
                        <a:spcBef>
                          <a:spcPts val="0"/>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117</a:t>
                      </a:r>
                      <a:endParaRPr lang="en-US" sz="16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09180845"/>
                  </a:ext>
                </a:extLst>
              </a:tr>
              <a:tr h="759200">
                <a:tc>
                  <a:txBody>
                    <a:bodyPr/>
                    <a:lstStyle/>
                    <a:p>
                      <a:pPr marL="0" marR="0">
                        <a:lnSpc>
                          <a:spcPts val="1100"/>
                        </a:lnSpc>
                        <a:spcBef>
                          <a:spcPts val="0"/>
                        </a:spcBef>
                        <a:spcAft>
                          <a:spcPts val="0"/>
                        </a:spcAft>
                      </a:pP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ts val="1100"/>
                        </a:lnSpc>
                        <a:spcBef>
                          <a:spcPts val="0"/>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Estimate Proportion</a:t>
                      </a:r>
                      <a:endParaRPr lang="en-US" sz="16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ts val="1100"/>
                        </a:lnSpc>
                        <a:spcBef>
                          <a:spcPts val="0"/>
                        </a:spcBef>
                        <a:spcAft>
                          <a:spcPts val="0"/>
                        </a:spcAft>
                      </a:pP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gn="ctr">
                        <a:lnSpc>
                          <a:spcPts val="1100"/>
                        </a:lnSpc>
                        <a:spcBef>
                          <a:spcPts val="0"/>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919/2945 = 0.3121</a:t>
                      </a:r>
                      <a:endParaRPr lang="en-US" sz="16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ts val="1100"/>
                        </a:lnSpc>
                        <a:spcBef>
                          <a:spcPts val="0"/>
                        </a:spcBef>
                        <a:spcAft>
                          <a:spcPts val="0"/>
                        </a:spcAft>
                      </a:pPr>
                      <a:endParaRPr lang="en-US"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gn="ctr">
                        <a:lnSpc>
                          <a:spcPts val="1100"/>
                        </a:lnSpc>
                        <a:spcBef>
                          <a:spcPts val="0"/>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117/330 = 0.3545</a:t>
                      </a:r>
                      <a:endParaRPr lang="en-US" sz="16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73898992"/>
                  </a:ext>
                </a:extLst>
              </a:tr>
            </a:tbl>
          </a:graphicData>
        </a:graphic>
      </p:graphicFrame>
      <p:sp>
        <p:nvSpPr>
          <p:cNvPr id="7" name="Rectangle 2">
            <a:extLst>
              <a:ext uri="{FF2B5EF4-FFF2-40B4-BE49-F238E27FC236}">
                <a16:creationId xmlns:a16="http://schemas.microsoft.com/office/drawing/2014/main" id="{368FD250-05BC-42EB-AF65-82BBCABBC64B}"/>
              </a:ext>
            </a:extLst>
          </p:cNvPr>
          <p:cNvSpPr>
            <a:spLocks noChangeArrowheads="1"/>
          </p:cNvSpPr>
          <p:nvPr/>
        </p:nvSpPr>
        <p:spPr bwMode="auto">
          <a:xfrm>
            <a:off x="0" y="-201541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sp>
        <p:nvSpPr>
          <p:cNvPr id="8" name="Rectangle 7">
            <a:extLst>
              <a:ext uri="{FF2B5EF4-FFF2-40B4-BE49-F238E27FC236}">
                <a16:creationId xmlns:a16="http://schemas.microsoft.com/office/drawing/2014/main" id="{3526F420-1AE2-424A-9348-2BB8C9A3F541}"/>
              </a:ext>
            </a:extLst>
          </p:cNvPr>
          <p:cNvSpPr/>
          <p:nvPr/>
        </p:nvSpPr>
        <p:spPr>
          <a:xfrm>
            <a:off x="1530221" y="4665305"/>
            <a:ext cx="7016619" cy="1754326"/>
          </a:xfrm>
          <a:prstGeom prst="rect">
            <a:avLst/>
          </a:prstGeom>
        </p:spPr>
        <p:txBody>
          <a:bodyPr wrap="square">
            <a:spAutoFit/>
          </a:bodyPr>
          <a:lstStyle/>
          <a:p>
            <a:endParaRPr lang="en-US" dirty="0">
              <a:latin typeface="Times New Roman" panose="02020603050405020304" pitchFamily="18" charset="0"/>
              <a:ea typeface="Times New Roman" panose="02020603050405020304" pitchFamily="18" charset="0"/>
            </a:endParaRPr>
          </a:p>
          <a:p>
            <a:endParaRPr lang="en-US" dirty="0">
              <a:latin typeface="Times New Roman" panose="02020603050405020304" pitchFamily="18" charset="0"/>
              <a:ea typeface="Times New Roman" panose="02020603050405020304" pitchFamily="18" charset="0"/>
            </a:endParaRPr>
          </a:p>
          <a:p>
            <a:r>
              <a:rPr lang="en-US" dirty="0">
                <a:latin typeface="Times New Roman" panose="02020603050405020304" pitchFamily="18" charset="0"/>
                <a:ea typeface="Times New Roman" panose="02020603050405020304" pitchFamily="18" charset="0"/>
              </a:rPr>
              <a:t>From the 2945 DSH cats admitted to the Louisville Metro Animal Services (LMAS) shelter in 2017, 919 of these cats were adopted. Out of the 330 DMH cats that were admitted to LMAS in 2017, 117 of these cats were adopted. </a:t>
            </a:r>
            <a:endParaRPr lang="en-US" dirty="0"/>
          </a:p>
        </p:txBody>
      </p:sp>
      <p:pic>
        <p:nvPicPr>
          <p:cNvPr id="3" name="Number of DSH and DMH">
            <a:hlinkClick r:id="" action="ppaction://media"/>
            <a:extLst>
              <a:ext uri="{FF2B5EF4-FFF2-40B4-BE49-F238E27FC236}">
                <a16:creationId xmlns:a16="http://schemas.microsoft.com/office/drawing/2014/main" id="{7606FFC0-BA23-4DEC-BD76-21C90619047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4021579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27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FC279534-309A-4661-ADAD-9085B3736B76}"/>
              </a:ext>
            </a:extLst>
          </p:cNvPr>
          <p:cNvSpPr>
            <a:spLocks noGrp="1"/>
          </p:cNvSpPr>
          <p:nvPr>
            <p:ph idx="1"/>
          </p:nvPr>
        </p:nvSpPr>
        <p:spPr>
          <a:xfrm>
            <a:off x="677334" y="2160589"/>
            <a:ext cx="8596668" cy="4520129"/>
          </a:xfrm>
        </p:spPr>
        <p:txBody>
          <a:bodyPr>
            <a:normAutofit/>
          </a:bodyPr>
          <a:lstStyle/>
          <a:p>
            <a:endParaRPr lang="en-US" dirty="0"/>
          </a:p>
          <a:p>
            <a:endParaRPr lang="en-US" dirty="0"/>
          </a:p>
          <a:p>
            <a:endParaRPr lang="en-US" dirty="0"/>
          </a:p>
          <a:p>
            <a:endParaRPr lang="en-US" dirty="0"/>
          </a:p>
          <a:p>
            <a:endParaRPr lang="en-US" dirty="0"/>
          </a:p>
          <a:p>
            <a:endParaRPr lang="en-US" dirty="0"/>
          </a:p>
          <a:p>
            <a:r>
              <a:rPr lang="en-US" dirty="0"/>
              <a:t>A difference of proportions test was performed and the p-value resulting from the test is 0.116 and thus no significant difference in the proportion of DSH cats adopted versus the proportion of DMH cats adopted. </a:t>
            </a:r>
          </a:p>
        </p:txBody>
      </p:sp>
      <p:graphicFrame>
        <p:nvGraphicFramePr>
          <p:cNvPr id="8" name="Table 7">
            <a:extLst>
              <a:ext uri="{FF2B5EF4-FFF2-40B4-BE49-F238E27FC236}">
                <a16:creationId xmlns:a16="http://schemas.microsoft.com/office/drawing/2014/main" id="{9A2CF1CF-28B9-4B7D-AD46-A30C1D14C1C8}"/>
              </a:ext>
            </a:extLst>
          </p:cNvPr>
          <p:cNvGraphicFramePr>
            <a:graphicFrameLocks noGrp="1"/>
          </p:cNvGraphicFramePr>
          <p:nvPr>
            <p:extLst>
              <p:ext uri="{D42A27DB-BD31-4B8C-83A1-F6EECF244321}">
                <p14:modId xmlns:p14="http://schemas.microsoft.com/office/powerpoint/2010/main" val="1869566916"/>
              </p:ext>
            </p:extLst>
          </p:nvPr>
        </p:nvGraphicFramePr>
        <p:xfrm>
          <a:off x="1380931" y="1930399"/>
          <a:ext cx="6858000" cy="2352351"/>
        </p:xfrm>
        <a:graphic>
          <a:graphicData uri="http://schemas.openxmlformats.org/drawingml/2006/table">
            <a:tbl>
              <a:tblPr firstRow="1" firstCol="1" bandRow="1"/>
              <a:tblGrid>
                <a:gridCol w="2285474">
                  <a:extLst>
                    <a:ext uri="{9D8B030D-6E8A-4147-A177-3AD203B41FA5}">
                      <a16:colId xmlns:a16="http://schemas.microsoft.com/office/drawing/2014/main" val="4173764406"/>
                    </a:ext>
                  </a:extLst>
                </a:gridCol>
                <a:gridCol w="2286263">
                  <a:extLst>
                    <a:ext uri="{9D8B030D-6E8A-4147-A177-3AD203B41FA5}">
                      <a16:colId xmlns:a16="http://schemas.microsoft.com/office/drawing/2014/main" val="2358378395"/>
                    </a:ext>
                  </a:extLst>
                </a:gridCol>
                <a:gridCol w="2286263">
                  <a:extLst>
                    <a:ext uri="{9D8B030D-6E8A-4147-A177-3AD203B41FA5}">
                      <a16:colId xmlns:a16="http://schemas.microsoft.com/office/drawing/2014/main" val="1868640782"/>
                    </a:ext>
                  </a:extLst>
                </a:gridCol>
              </a:tblGrid>
              <a:tr h="769353">
                <a:tc>
                  <a:txBody>
                    <a:bodyPr/>
                    <a:lstStyle/>
                    <a:p>
                      <a:pPr marL="0" marR="0">
                        <a:lnSpc>
                          <a:spcPts val="1100"/>
                        </a:lnSpc>
                        <a:spcBef>
                          <a:spcPts val="0"/>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8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ts val="1100"/>
                        </a:lnSpc>
                        <a:spcBef>
                          <a:spcPts val="0"/>
                        </a:spcBef>
                        <a:spcAft>
                          <a:spcPts val="0"/>
                        </a:spcAft>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gn="ctr">
                        <a:lnSpc>
                          <a:spcPts val="1100"/>
                        </a:lnSpc>
                        <a:spcBef>
                          <a:spcPts val="0"/>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Adopted</a:t>
                      </a:r>
                      <a:endParaRPr lang="en-US" sz="18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ts val="1100"/>
                        </a:lnSpc>
                        <a:spcBef>
                          <a:spcPts val="0"/>
                        </a:spcBef>
                        <a:spcAft>
                          <a:spcPts val="0"/>
                        </a:spcAft>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gn="ctr">
                        <a:lnSpc>
                          <a:spcPts val="1100"/>
                        </a:lnSpc>
                        <a:spcBef>
                          <a:spcPts val="0"/>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Not Adopted</a:t>
                      </a:r>
                      <a:endParaRPr lang="en-US" sz="18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28915156"/>
                  </a:ext>
                </a:extLst>
              </a:tr>
              <a:tr h="769353">
                <a:tc>
                  <a:txBody>
                    <a:bodyPr/>
                    <a:lstStyle/>
                    <a:p>
                      <a:pPr marL="0" marR="0">
                        <a:lnSpc>
                          <a:spcPts val="1100"/>
                        </a:lnSpc>
                        <a:spcBef>
                          <a:spcPts val="0"/>
                        </a:spcBef>
                        <a:spcAft>
                          <a:spcPts val="0"/>
                        </a:spcAft>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ts val="1100"/>
                        </a:lnSpc>
                        <a:spcBef>
                          <a:spcPts val="0"/>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Domestic Shorthair </a:t>
                      </a:r>
                      <a:endParaRPr lang="en-US" sz="18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ts val="1100"/>
                        </a:lnSpc>
                        <a:spcBef>
                          <a:spcPts val="0"/>
                        </a:spcBef>
                        <a:spcAft>
                          <a:spcPts val="0"/>
                        </a:spcAft>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gn="ctr">
                        <a:lnSpc>
                          <a:spcPts val="1100"/>
                        </a:lnSpc>
                        <a:spcBef>
                          <a:spcPts val="0"/>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31.21%</a:t>
                      </a:r>
                      <a:endParaRPr lang="en-US" sz="18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ts val="1100"/>
                        </a:lnSpc>
                        <a:spcBef>
                          <a:spcPts val="0"/>
                        </a:spcBef>
                        <a:spcAft>
                          <a:spcPts val="0"/>
                        </a:spcAft>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gn="ctr">
                        <a:lnSpc>
                          <a:spcPts val="1100"/>
                        </a:lnSpc>
                        <a:spcBef>
                          <a:spcPts val="0"/>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68.79%</a:t>
                      </a:r>
                      <a:endParaRPr lang="en-US" sz="18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14119715"/>
                  </a:ext>
                </a:extLst>
              </a:tr>
              <a:tr h="813645">
                <a:tc>
                  <a:txBody>
                    <a:bodyPr/>
                    <a:lstStyle/>
                    <a:p>
                      <a:pPr marL="0" marR="0">
                        <a:lnSpc>
                          <a:spcPts val="1100"/>
                        </a:lnSpc>
                        <a:spcBef>
                          <a:spcPts val="0"/>
                        </a:spcBef>
                        <a:spcAft>
                          <a:spcPts val="0"/>
                        </a:spcAft>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ts val="1100"/>
                        </a:lnSpc>
                        <a:spcBef>
                          <a:spcPts val="0"/>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Domestic Mediumhair </a:t>
                      </a:r>
                      <a:endParaRPr lang="en-US" sz="18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ts val="1100"/>
                        </a:lnSpc>
                        <a:spcBef>
                          <a:spcPts val="0"/>
                        </a:spcBef>
                        <a:spcAft>
                          <a:spcPts val="0"/>
                        </a:spcAft>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gn="ctr">
                        <a:lnSpc>
                          <a:spcPts val="1100"/>
                        </a:lnSpc>
                        <a:spcBef>
                          <a:spcPts val="0"/>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35.45%</a:t>
                      </a:r>
                      <a:endParaRPr lang="en-US" sz="18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ts val="1100"/>
                        </a:lnSpc>
                        <a:spcBef>
                          <a:spcPts val="0"/>
                        </a:spcBef>
                        <a:spcAft>
                          <a:spcPts val="0"/>
                        </a:spcAft>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gn="ctr">
                        <a:lnSpc>
                          <a:spcPts val="1100"/>
                        </a:lnSpc>
                        <a:spcBef>
                          <a:spcPts val="0"/>
                        </a:spcBef>
                        <a:spcAft>
                          <a:spcPts val="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64.55%</a:t>
                      </a:r>
                      <a:endParaRPr lang="en-US" sz="18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33402304"/>
                  </a:ext>
                </a:extLst>
              </a:tr>
            </a:tbl>
          </a:graphicData>
        </a:graphic>
      </p:graphicFrame>
      <p:sp>
        <p:nvSpPr>
          <p:cNvPr id="9" name="Rectangle 1">
            <a:extLst>
              <a:ext uri="{FF2B5EF4-FFF2-40B4-BE49-F238E27FC236}">
                <a16:creationId xmlns:a16="http://schemas.microsoft.com/office/drawing/2014/main" id="{D8C9260D-953D-4B59-9BE8-365FF0BFF74B}"/>
              </a:ext>
            </a:extLst>
          </p:cNvPr>
          <p:cNvSpPr>
            <a:spLocks noGrp="1" noChangeArrowheads="1"/>
          </p:cNvSpPr>
          <p:nvPr>
            <p:ph type="title"/>
          </p:nvPr>
        </p:nvSpPr>
        <p:spPr bwMode="auto">
          <a:xfrm>
            <a:off x="677334" y="434845"/>
            <a:ext cx="8867881"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defTabSz="914400" eaLnBrk="0" fontAlgn="base" hangingPunct="0">
              <a:spcAft>
                <a:spcPct val="0"/>
              </a:spcAft>
            </a:pPr>
            <a:r>
              <a:rPr lang="en-US" b="1" dirty="0">
                <a:solidFill>
                  <a:srgbClr val="FF0000"/>
                </a:solidFill>
              </a:rPr>
              <a:t>Difference of Proportion Test </a:t>
            </a:r>
            <a:br>
              <a:rPr lang="en-US" b="1" dirty="0">
                <a:solidFill>
                  <a:srgbClr val="FF0000"/>
                </a:solidFill>
              </a:rPr>
            </a:br>
            <a:r>
              <a:rPr lang="en-US" b="1" dirty="0">
                <a:solidFill>
                  <a:srgbClr val="FF0000"/>
                </a:solidFill>
              </a:rPr>
              <a:t>(DSH vs. DMH)</a:t>
            </a:r>
            <a:br>
              <a:rPr lang="en-US" dirty="0"/>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 name="Recorded Sound">
            <a:hlinkClick r:id="" action="ppaction://media"/>
            <a:extLst>
              <a:ext uri="{FF2B5EF4-FFF2-40B4-BE49-F238E27FC236}">
                <a16:creationId xmlns:a16="http://schemas.microsoft.com/office/drawing/2014/main" id="{24A35D22-0E95-44F8-9D84-71A619E2206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2341894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3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47C87-9450-46BB-B250-19067C957D26}"/>
              </a:ext>
            </a:extLst>
          </p:cNvPr>
          <p:cNvSpPr>
            <a:spLocks noGrp="1"/>
          </p:cNvSpPr>
          <p:nvPr>
            <p:ph type="title"/>
          </p:nvPr>
        </p:nvSpPr>
        <p:spPr/>
        <p:txBody>
          <a:bodyPr/>
          <a:lstStyle/>
          <a:p>
            <a:pPr algn="ctr"/>
            <a:r>
              <a:rPr lang="en-US" dirty="0">
                <a:solidFill>
                  <a:srgbClr val="FF0000"/>
                </a:solidFill>
              </a:rPr>
              <a:t>Methods of Analysis</a:t>
            </a:r>
          </a:p>
        </p:txBody>
      </p:sp>
      <p:sp>
        <p:nvSpPr>
          <p:cNvPr id="3" name="Content Placeholder 2">
            <a:extLst>
              <a:ext uri="{FF2B5EF4-FFF2-40B4-BE49-F238E27FC236}">
                <a16:creationId xmlns:a16="http://schemas.microsoft.com/office/drawing/2014/main" id="{ACBD0603-762B-446A-AC56-E0AB01AF1722}"/>
              </a:ext>
            </a:extLst>
          </p:cNvPr>
          <p:cNvSpPr>
            <a:spLocks noGrp="1"/>
          </p:cNvSpPr>
          <p:nvPr>
            <p:ph idx="1"/>
          </p:nvPr>
        </p:nvSpPr>
        <p:spPr/>
        <p:txBody>
          <a:bodyPr/>
          <a:lstStyle/>
          <a:p>
            <a:r>
              <a:rPr lang="en-US" dirty="0"/>
              <a:t>Logistic regression is used in cases where the outcome is a binary or yes/no type of response. </a:t>
            </a:r>
          </a:p>
          <a:p>
            <a:endParaRPr lang="en-US" dirty="0"/>
          </a:p>
          <a:p>
            <a:r>
              <a:rPr lang="en-US" dirty="0"/>
              <a:t>Adoption is a yes/no type of outcome (was a cat adopted or not from a shelter?) and so logistic regression is an appropriate method to consider when examining what factors affect whether or not a cat is adopted. </a:t>
            </a:r>
          </a:p>
          <a:p>
            <a:endParaRPr lang="en-US" dirty="0"/>
          </a:p>
          <a:p>
            <a:r>
              <a:rPr lang="en-US" dirty="0"/>
              <a:t>A logistic regression model was used to examine factors affecting adoption for DSH and DMH cats. </a:t>
            </a:r>
          </a:p>
        </p:txBody>
      </p:sp>
      <p:pic>
        <p:nvPicPr>
          <p:cNvPr id="5" name="Methods of Analysis">
            <a:hlinkClick r:id="" action="ppaction://media"/>
            <a:extLst>
              <a:ext uri="{FF2B5EF4-FFF2-40B4-BE49-F238E27FC236}">
                <a16:creationId xmlns:a16="http://schemas.microsoft.com/office/drawing/2014/main" id="{8034846E-EF53-4105-B0B4-13DAB8C2E0E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3991156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83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B5E51-E432-413F-91DB-984EA7F262E1}"/>
              </a:ext>
            </a:extLst>
          </p:cNvPr>
          <p:cNvSpPr>
            <a:spLocks noGrp="1"/>
          </p:cNvSpPr>
          <p:nvPr>
            <p:ph type="title"/>
          </p:nvPr>
        </p:nvSpPr>
        <p:spPr/>
        <p:txBody>
          <a:bodyPr/>
          <a:lstStyle/>
          <a:p>
            <a:pPr algn="ctr"/>
            <a:r>
              <a:rPr lang="en-US" dirty="0">
                <a:solidFill>
                  <a:srgbClr val="FF0000"/>
                </a:solidFill>
              </a:rPr>
              <a:t>DSH Cat Regression Table</a:t>
            </a:r>
            <a:endParaRPr lang="en-US" dirty="0"/>
          </a:p>
        </p:txBody>
      </p:sp>
      <p:pic>
        <p:nvPicPr>
          <p:cNvPr id="4" name="Content Placeholder 3">
            <a:extLst>
              <a:ext uri="{FF2B5EF4-FFF2-40B4-BE49-F238E27FC236}">
                <a16:creationId xmlns:a16="http://schemas.microsoft.com/office/drawing/2014/main" id="{A3B4AC14-0437-467A-8CE7-4C2187FE1A49}"/>
              </a:ext>
            </a:extLst>
          </p:cNvPr>
          <p:cNvPicPr>
            <a:picLocks noGrp="1"/>
          </p:cNvPicPr>
          <p:nvPr>
            <p:ph idx="1"/>
          </p:nvPr>
        </p:nvPicPr>
        <p:blipFill>
          <a:blip r:embed="rId4">
            <a:extLst>
              <a:ext uri="{28A0092B-C50C-407E-A947-70E740481C1C}">
                <a14:useLocalDpi xmlns:a14="http://schemas.microsoft.com/office/drawing/2010/main" val="0"/>
              </a:ext>
            </a:extLst>
          </a:blip>
          <a:stretch>
            <a:fillRect/>
          </a:stretch>
        </p:blipFill>
        <p:spPr>
          <a:xfrm>
            <a:off x="1912777" y="1269999"/>
            <a:ext cx="5803639" cy="4207069"/>
          </a:xfrm>
          <a:prstGeom prst="rect">
            <a:avLst/>
          </a:prstGeom>
        </p:spPr>
      </p:pic>
      <p:pic>
        <p:nvPicPr>
          <p:cNvPr id="3" name="DSH Cat Regression Table">
            <a:hlinkClick r:id="" action="ppaction://media"/>
            <a:extLst>
              <a:ext uri="{FF2B5EF4-FFF2-40B4-BE49-F238E27FC236}">
                <a16:creationId xmlns:a16="http://schemas.microsoft.com/office/drawing/2014/main" id="{38F6F7A9-E7AB-455F-88E5-43FD87219C9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
        <p:nvSpPr>
          <p:cNvPr id="5" name="TextBox 4">
            <a:extLst>
              <a:ext uri="{FF2B5EF4-FFF2-40B4-BE49-F238E27FC236}">
                <a16:creationId xmlns:a16="http://schemas.microsoft.com/office/drawing/2014/main" id="{BAF934F9-1CF0-4F6B-A8AF-DC9171AE3989}"/>
              </a:ext>
            </a:extLst>
          </p:cNvPr>
          <p:cNvSpPr txBox="1"/>
          <p:nvPr/>
        </p:nvSpPr>
        <p:spPr>
          <a:xfrm>
            <a:off x="809863" y="5561707"/>
            <a:ext cx="8331610" cy="1077218"/>
          </a:xfrm>
          <a:prstGeom prst="rect">
            <a:avLst/>
          </a:prstGeom>
          <a:noFill/>
        </p:spPr>
        <p:txBody>
          <a:bodyPr wrap="square" rtlCol="0">
            <a:spAutoFit/>
          </a:bodyPr>
          <a:lstStyle/>
          <a:p>
            <a:r>
              <a:rPr lang="en-US" sz="1600" dirty="0"/>
              <a:t>Above are the coefficients from the logistic regression created for DSH cats.</a:t>
            </a:r>
          </a:p>
          <a:p>
            <a:endParaRPr lang="en-US" sz="1600" dirty="0"/>
          </a:p>
          <a:p>
            <a:r>
              <a:rPr lang="en-US" sz="1600" dirty="0"/>
              <a:t>The next slide will include odds ratios which are derived from the coefficients in the logistic regression results presented in the above table.</a:t>
            </a:r>
          </a:p>
        </p:txBody>
      </p:sp>
    </p:spTree>
    <p:extLst>
      <p:ext uri="{BB962C8B-B14F-4D97-AF65-F5344CB8AC3E}">
        <p14:creationId xmlns:p14="http://schemas.microsoft.com/office/powerpoint/2010/main" val="2769441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9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C7F5F-73C6-46DF-B303-769A9C775E7F}"/>
              </a:ext>
            </a:extLst>
          </p:cNvPr>
          <p:cNvSpPr>
            <a:spLocks noGrp="1"/>
          </p:cNvSpPr>
          <p:nvPr>
            <p:ph type="title"/>
          </p:nvPr>
        </p:nvSpPr>
        <p:spPr/>
        <p:txBody>
          <a:bodyPr>
            <a:normAutofit fontScale="90000"/>
          </a:bodyPr>
          <a:lstStyle/>
          <a:p>
            <a:pPr algn="ctr"/>
            <a:r>
              <a:rPr lang="en-US" b="1" dirty="0">
                <a:solidFill>
                  <a:srgbClr val="FF0000"/>
                </a:solidFill>
              </a:rPr>
              <a:t>Reciprocal of Odds Ratio for DSH Logistic Regression Model Factors</a:t>
            </a:r>
            <a:br>
              <a:rPr lang="en-US" dirty="0"/>
            </a:br>
            <a:endParaRPr lang="en-US" dirty="0"/>
          </a:p>
        </p:txBody>
      </p:sp>
      <p:pic>
        <p:nvPicPr>
          <p:cNvPr id="4" name="Content Placeholder 3">
            <a:extLst>
              <a:ext uri="{FF2B5EF4-FFF2-40B4-BE49-F238E27FC236}">
                <a16:creationId xmlns:a16="http://schemas.microsoft.com/office/drawing/2014/main" id="{3652FF3B-14FE-40FD-928C-50E6A0F14EE2}"/>
              </a:ext>
            </a:extLst>
          </p:cNvPr>
          <p:cNvPicPr>
            <a:picLocks noGrp="1"/>
          </p:cNvPicPr>
          <p:nvPr>
            <p:ph idx="1"/>
          </p:nvPr>
        </p:nvPicPr>
        <p:blipFill>
          <a:blip r:embed="rId4">
            <a:extLst>
              <a:ext uri="{28A0092B-C50C-407E-A947-70E740481C1C}">
                <a14:useLocalDpi xmlns:a14="http://schemas.microsoft.com/office/drawing/2010/main" val="0"/>
              </a:ext>
            </a:extLst>
          </a:blip>
          <a:stretch>
            <a:fillRect/>
          </a:stretch>
        </p:blipFill>
        <p:spPr>
          <a:xfrm>
            <a:off x="1520890" y="2528596"/>
            <a:ext cx="6671388" cy="2547257"/>
          </a:xfrm>
          <a:prstGeom prst="rect">
            <a:avLst/>
          </a:prstGeom>
        </p:spPr>
      </p:pic>
      <p:pic>
        <p:nvPicPr>
          <p:cNvPr id="3" name="Odds Ratio DSH">
            <a:hlinkClick r:id="" action="ppaction://media"/>
            <a:extLst>
              <a:ext uri="{FF2B5EF4-FFF2-40B4-BE49-F238E27FC236}">
                <a16:creationId xmlns:a16="http://schemas.microsoft.com/office/drawing/2014/main" id="{BC8C9D32-7F50-4051-A75A-091B1780FEF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3624389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03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602CF-1ED8-4EE5-9FB3-2CCA1D75E176}"/>
              </a:ext>
            </a:extLst>
          </p:cNvPr>
          <p:cNvSpPr>
            <a:spLocks noGrp="1"/>
          </p:cNvSpPr>
          <p:nvPr>
            <p:ph type="title"/>
          </p:nvPr>
        </p:nvSpPr>
        <p:spPr/>
        <p:txBody>
          <a:bodyPr/>
          <a:lstStyle/>
          <a:p>
            <a:pPr algn="ctr"/>
            <a:r>
              <a:rPr lang="en-US" dirty="0">
                <a:solidFill>
                  <a:srgbClr val="FF0000"/>
                </a:solidFill>
              </a:rPr>
              <a:t>DMH Regression Table</a:t>
            </a:r>
            <a:endParaRPr lang="en-US" dirty="0"/>
          </a:p>
        </p:txBody>
      </p:sp>
      <p:pic>
        <p:nvPicPr>
          <p:cNvPr id="4" name="Content Placeholder 3">
            <a:extLst>
              <a:ext uri="{FF2B5EF4-FFF2-40B4-BE49-F238E27FC236}">
                <a16:creationId xmlns:a16="http://schemas.microsoft.com/office/drawing/2014/main" id="{EAF96B9A-A519-4C55-8C8C-389D45957944}"/>
              </a:ext>
            </a:extLst>
          </p:cNvPr>
          <p:cNvPicPr>
            <a:picLocks noGrp="1"/>
          </p:cNvPicPr>
          <p:nvPr>
            <p:ph idx="1"/>
          </p:nvPr>
        </p:nvPicPr>
        <p:blipFill>
          <a:blip r:embed="rId4">
            <a:extLst>
              <a:ext uri="{28A0092B-C50C-407E-A947-70E740481C1C}">
                <a14:useLocalDpi xmlns:a14="http://schemas.microsoft.com/office/drawing/2010/main" val="0"/>
              </a:ext>
            </a:extLst>
          </a:blip>
          <a:stretch>
            <a:fillRect/>
          </a:stretch>
        </p:blipFill>
        <p:spPr>
          <a:xfrm>
            <a:off x="2006082" y="1352939"/>
            <a:ext cx="5812971" cy="4497355"/>
          </a:xfrm>
          <a:prstGeom prst="rect">
            <a:avLst/>
          </a:prstGeom>
        </p:spPr>
      </p:pic>
      <p:sp>
        <p:nvSpPr>
          <p:cNvPr id="3" name="TextBox 2">
            <a:extLst>
              <a:ext uri="{FF2B5EF4-FFF2-40B4-BE49-F238E27FC236}">
                <a16:creationId xmlns:a16="http://schemas.microsoft.com/office/drawing/2014/main" id="{EF56E5A6-6C45-4893-B28A-46AEC5FB7324}"/>
              </a:ext>
            </a:extLst>
          </p:cNvPr>
          <p:cNvSpPr txBox="1"/>
          <p:nvPr/>
        </p:nvSpPr>
        <p:spPr>
          <a:xfrm>
            <a:off x="1222310" y="5692588"/>
            <a:ext cx="7977047" cy="1354217"/>
          </a:xfrm>
          <a:prstGeom prst="rect">
            <a:avLst/>
          </a:prstGeom>
          <a:noFill/>
        </p:spPr>
        <p:txBody>
          <a:bodyPr wrap="square" rtlCol="0">
            <a:spAutoFit/>
          </a:bodyPr>
          <a:lstStyle/>
          <a:p>
            <a:r>
              <a:rPr lang="en-US" sz="1600" dirty="0"/>
              <a:t>Above are the coefficients from the logistic regression created for DSH cats.</a:t>
            </a:r>
          </a:p>
          <a:p>
            <a:endParaRPr lang="en-US" sz="1600" dirty="0"/>
          </a:p>
          <a:p>
            <a:r>
              <a:rPr lang="en-US" sz="1600" dirty="0"/>
              <a:t>The next slide will include odds ratios which are derived from the coefficients in the logistic regression results presented in the above table.</a:t>
            </a:r>
          </a:p>
          <a:p>
            <a:endParaRPr lang="en-US" dirty="0"/>
          </a:p>
        </p:txBody>
      </p:sp>
      <p:pic>
        <p:nvPicPr>
          <p:cNvPr id="5" name="DMH Regression Table ">
            <a:hlinkClick r:id="" action="ppaction://media"/>
            <a:extLst>
              <a:ext uri="{FF2B5EF4-FFF2-40B4-BE49-F238E27FC236}">
                <a16:creationId xmlns:a16="http://schemas.microsoft.com/office/drawing/2014/main" id="{1986367C-2099-4C81-A113-A781F1BF69F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501171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54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97D10-9410-4157-8A94-53F8F92ABFB7}"/>
              </a:ext>
            </a:extLst>
          </p:cNvPr>
          <p:cNvSpPr>
            <a:spLocks noGrp="1"/>
          </p:cNvSpPr>
          <p:nvPr>
            <p:ph type="title"/>
          </p:nvPr>
        </p:nvSpPr>
        <p:spPr/>
        <p:txBody>
          <a:bodyPr/>
          <a:lstStyle/>
          <a:p>
            <a:pPr algn="ctr"/>
            <a:r>
              <a:rPr lang="en-US" dirty="0">
                <a:solidFill>
                  <a:srgbClr val="FF0000"/>
                </a:solidFill>
              </a:rPr>
              <a:t>Background</a:t>
            </a:r>
            <a:endParaRPr lang="en-US" dirty="0"/>
          </a:p>
        </p:txBody>
      </p:sp>
      <p:sp>
        <p:nvSpPr>
          <p:cNvPr id="3" name="Content Placeholder 2">
            <a:extLst>
              <a:ext uri="{FF2B5EF4-FFF2-40B4-BE49-F238E27FC236}">
                <a16:creationId xmlns:a16="http://schemas.microsoft.com/office/drawing/2014/main" id="{8AB7792C-9DB2-41F8-88FC-B52BECE35C83}"/>
              </a:ext>
            </a:extLst>
          </p:cNvPr>
          <p:cNvSpPr>
            <a:spLocks noGrp="1"/>
          </p:cNvSpPr>
          <p:nvPr>
            <p:ph idx="1"/>
          </p:nvPr>
        </p:nvSpPr>
        <p:spPr>
          <a:xfrm>
            <a:off x="677334" y="1270000"/>
            <a:ext cx="8596668" cy="3880773"/>
          </a:xfrm>
        </p:spPr>
        <p:txBody>
          <a:bodyPr/>
          <a:lstStyle/>
          <a:p>
            <a:pPr>
              <a:buFont typeface="Courier New" panose="02070309020205020404" pitchFamily="49" charset="0"/>
              <a:buChar char="o"/>
            </a:pPr>
            <a:endParaRPr lang="en-US" dirty="0"/>
          </a:p>
          <a:p>
            <a:r>
              <a:rPr lang="en-US" dirty="0"/>
              <a:t>The ASPCA says that about 6.5 million companion animals that enter shelters in the U.S. every year, 3.2 million are cats</a:t>
            </a:r>
            <a:r>
              <a:rPr lang="en-US" baseline="30000" dirty="0"/>
              <a:t>1</a:t>
            </a:r>
            <a:endParaRPr lang="en-US" dirty="0"/>
          </a:p>
          <a:p>
            <a:pPr>
              <a:buFont typeface="Courier New" panose="02070309020205020404" pitchFamily="49" charset="0"/>
              <a:buChar char="o"/>
            </a:pPr>
            <a:endParaRPr lang="en-US" dirty="0"/>
          </a:p>
          <a:p>
            <a:r>
              <a:rPr lang="en-US" dirty="0"/>
              <a:t>Two common types of cats are the domestic shorthair cat (DSH) and domestic mediumhair  cat (DMH)</a:t>
            </a:r>
          </a:p>
          <a:p>
            <a:endParaRPr lang="en-US" dirty="0"/>
          </a:p>
          <a:p>
            <a:r>
              <a:rPr lang="en-US" dirty="0"/>
              <a:t>The pet insurance website Pet Premium says that DSH cats possess a medium amount of activity and affection while DMH cats tend to have low affection and activity levels</a:t>
            </a:r>
            <a:r>
              <a:rPr lang="en-US" baseline="30000" dirty="0"/>
              <a:t>2,3</a:t>
            </a:r>
            <a:endParaRPr lang="en-US" dirty="0"/>
          </a:p>
          <a:p>
            <a:endParaRPr lang="en-US" dirty="0"/>
          </a:p>
        </p:txBody>
      </p:sp>
      <p:pic>
        <p:nvPicPr>
          <p:cNvPr id="4" name="Recorded Sound">
            <a:hlinkClick r:id="" action="ppaction://media"/>
            <a:extLst>
              <a:ext uri="{FF2B5EF4-FFF2-40B4-BE49-F238E27FC236}">
                <a16:creationId xmlns:a16="http://schemas.microsoft.com/office/drawing/2014/main" id="{A7BC1ED5-39D6-4675-AA8D-8C147729C763}"/>
              </a:ext>
            </a:extLst>
          </p:cNvPr>
          <p:cNvPicPr>
            <a:picLocks noChangeAspect="1"/>
          </p:cNvPicPr>
          <p:nvPr>
            <a:audioFile r:link="rId1"/>
            <p:extLst>
              <p:ext uri="{DAA4B4D4-6D71-4841-9C94-3DE7FCFB9230}">
                <p14:media xmlns:p14="http://schemas.microsoft.com/office/powerpoint/2010/main" r:embed="rId2">
                  <p14:trim end="1051.3151"/>
                </p14:media>
              </p:ext>
            </p:extLst>
          </p:nvPr>
        </p:nvPicPr>
        <p:blipFill>
          <a:blip r:embed="rId4"/>
          <a:stretch>
            <a:fillRect/>
          </a:stretch>
        </p:blipFill>
        <p:spPr>
          <a:xfrm>
            <a:off x="5851525" y="3184525"/>
            <a:ext cx="487363" cy="487363"/>
          </a:xfrm>
          <a:prstGeom prst="rect">
            <a:avLst/>
          </a:prstGeom>
        </p:spPr>
      </p:pic>
      <p:sp>
        <p:nvSpPr>
          <p:cNvPr id="5" name="TextBox 4">
            <a:extLst>
              <a:ext uri="{FF2B5EF4-FFF2-40B4-BE49-F238E27FC236}">
                <a16:creationId xmlns:a16="http://schemas.microsoft.com/office/drawing/2014/main" id="{5C39E9D9-F9C8-48CB-9B57-CE3C130A97AF}"/>
              </a:ext>
            </a:extLst>
          </p:cNvPr>
          <p:cNvSpPr txBox="1"/>
          <p:nvPr/>
        </p:nvSpPr>
        <p:spPr>
          <a:xfrm>
            <a:off x="1091682" y="5402424"/>
            <a:ext cx="5850294" cy="1661993"/>
          </a:xfrm>
          <a:prstGeom prst="rect">
            <a:avLst/>
          </a:prstGeom>
          <a:noFill/>
        </p:spPr>
        <p:txBody>
          <a:bodyPr wrap="square" rtlCol="0">
            <a:spAutoFit/>
          </a:bodyPr>
          <a:lstStyle/>
          <a:p>
            <a:r>
              <a:rPr lang="en-US" sz="900" dirty="0"/>
              <a:t>1 “Pet Statistics.” ASPCA, The American Society for the Prevention of Cruelty to Animals, Accessed 11 January 2019, </a:t>
            </a:r>
            <a:r>
              <a:rPr lang="en-US" sz="900" dirty="0">
                <a:hlinkClick r:id="rId5">
                  <a:extLst>
                    <a:ext uri="{A12FA001-AC4F-418D-AE19-62706E023703}">
                      <ahyp:hlinkClr xmlns:ahyp="http://schemas.microsoft.com/office/drawing/2018/hyperlinkcolor" val="tx"/>
                    </a:ext>
                  </a:extLst>
                </a:hlinkClick>
              </a:rPr>
              <a:t>https://www.aspca.org/animal-homelessness/shelter-intake-and-surrender/pet-statistics</a:t>
            </a:r>
            <a:endParaRPr lang="en-US" sz="900" dirty="0"/>
          </a:p>
          <a:p>
            <a:endParaRPr lang="en-US" sz="900" dirty="0"/>
          </a:p>
          <a:p>
            <a:r>
              <a:rPr lang="en-US" sz="900" dirty="0"/>
              <a:t>2 “Domestic Shorthair.” </a:t>
            </a:r>
            <a:r>
              <a:rPr lang="en-US" sz="900" dirty="0" err="1"/>
              <a:t>PetPremium</a:t>
            </a:r>
            <a:r>
              <a:rPr lang="en-US" sz="900" dirty="0"/>
              <a:t>, </a:t>
            </a:r>
            <a:r>
              <a:rPr lang="en-US" sz="900" dirty="0" err="1"/>
              <a:t>PetPremium</a:t>
            </a:r>
            <a:r>
              <a:rPr lang="en-US" sz="900" dirty="0"/>
              <a:t>, Inc., Accessed 12 January 2019, </a:t>
            </a:r>
            <a:r>
              <a:rPr lang="en-US" sz="900" dirty="0">
                <a:hlinkClick r:id="rId6">
                  <a:extLst>
                    <a:ext uri="{A12FA001-AC4F-418D-AE19-62706E023703}">
                      <ahyp:hlinkClr xmlns:ahyp="http://schemas.microsoft.com/office/drawing/2018/hyperlinkcolor" val="tx"/>
                    </a:ext>
                  </a:extLst>
                </a:hlinkClick>
              </a:rPr>
              <a:t>https://www.petpremium.com/cat-breeds/domestic-shorthair/</a:t>
            </a:r>
            <a:endParaRPr lang="en-US" sz="900" dirty="0"/>
          </a:p>
          <a:p>
            <a:endParaRPr lang="en-US" sz="900" dirty="0"/>
          </a:p>
          <a:p>
            <a:r>
              <a:rPr lang="en-US" sz="900" dirty="0"/>
              <a:t> 3 “Domestic Mediumhair.” </a:t>
            </a:r>
            <a:r>
              <a:rPr lang="en-US" sz="900" dirty="0" err="1"/>
              <a:t>PetPremium</a:t>
            </a:r>
            <a:r>
              <a:rPr lang="en-US" sz="900" dirty="0"/>
              <a:t>, </a:t>
            </a:r>
            <a:r>
              <a:rPr lang="en-US" sz="900" dirty="0" err="1"/>
              <a:t>PetPremium</a:t>
            </a:r>
            <a:r>
              <a:rPr lang="en-US" sz="900" dirty="0"/>
              <a:t>, Inc., Accessed 12 January 2019, https://www.petpremium.com/cat-breeds/domestic-medium-hair/</a:t>
            </a:r>
          </a:p>
          <a:p>
            <a:endParaRPr lang="en-US" sz="1200" dirty="0"/>
          </a:p>
          <a:p>
            <a:endParaRPr lang="en-US" dirty="0"/>
          </a:p>
        </p:txBody>
      </p:sp>
    </p:spTree>
    <p:extLst>
      <p:ext uri="{BB962C8B-B14F-4D97-AF65-F5344CB8AC3E}">
        <p14:creationId xmlns:p14="http://schemas.microsoft.com/office/powerpoint/2010/main" val="2321533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EC560-B158-4B2E-865E-79069CF2A0CA}"/>
              </a:ext>
            </a:extLst>
          </p:cNvPr>
          <p:cNvSpPr>
            <a:spLocks noGrp="1"/>
          </p:cNvSpPr>
          <p:nvPr>
            <p:ph type="title"/>
          </p:nvPr>
        </p:nvSpPr>
        <p:spPr/>
        <p:txBody>
          <a:bodyPr/>
          <a:lstStyle/>
          <a:p>
            <a:pPr algn="ctr"/>
            <a:r>
              <a:rPr lang="en-US" b="1" dirty="0">
                <a:solidFill>
                  <a:srgbClr val="FF0000"/>
                </a:solidFill>
              </a:rPr>
              <a:t>Reciprocal of Odds Ratio for DMH Logistic Regression Model Factors</a:t>
            </a:r>
            <a:endParaRPr lang="en-US" dirty="0">
              <a:solidFill>
                <a:srgbClr val="FF0000"/>
              </a:solidFill>
            </a:endParaRPr>
          </a:p>
        </p:txBody>
      </p:sp>
      <p:pic>
        <p:nvPicPr>
          <p:cNvPr id="4" name="Content Placeholder 3">
            <a:extLst>
              <a:ext uri="{FF2B5EF4-FFF2-40B4-BE49-F238E27FC236}">
                <a16:creationId xmlns:a16="http://schemas.microsoft.com/office/drawing/2014/main" id="{2370C9D4-726B-49F2-AC2F-273702933013}"/>
              </a:ext>
            </a:extLst>
          </p:cNvPr>
          <p:cNvPicPr>
            <a:picLocks noGrp="1"/>
          </p:cNvPicPr>
          <p:nvPr>
            <p:ph idx="1"/>
          </p:nvPr>
        </p:nvPicPr>
        <p:blipFill>
          <a:blip r:embed="rId4">
            <a:extLst>
              <a:ext uri="{28A0092B-C50C-407E-A947-70E740481C1C}">
                <a14:useLocalDpi xmlns:a14="http://schemas.microsoft.com/office/drawing/2010/main" val="0"/>
              </a:ext>
            </a:extLst>
          </a:blip>
          <a:stretch>
            <a:fillRect/>
          </a:stretch>
        </p:blipFill>
        <p:spPr>
          <a:xfrm>
            <a:off x="1446246" y="2486608"/>
            <a:ext cx="6559419" cy="2561253"/>
          </a:xfrm>
          <a:prstGeom prst="rect">
            <a:avLst/>
          </a:prstGeom>
        </p:spPr>
      </p:pic>
      <p:pic>
        <p:nvPicPr>
          <p:cNvPr id="3" name="DMH Odds Ratios">
            <a:hlinkClick r:id="" action="ppaction://media"/>
            <a:extLst>
              <a:ext uri="{FF2B5EF4-FFF2-40B4-BE49-F238E27FC236}">
                <a16:creationId xmlns:a16="http://schemas.microsoft.com/office/drawing/2014/main" id="{110080B8-F63F-4C3B-85A3-DDA4FA51764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4048359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10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3A830-B4E7-4D3E-A51E-DB4CE70DEF06}"/>
              </a:ext>
            </a:extLst>
          </p:cNvPr>
          <p:cNvSpPr>
            <a:spLocks noGrp="1"/>
          </p:cNvSpPr>
          <p:nvPr>
            <p:ph type="title"/>
          </p:nvPr>
        </p:nvSpPr>
        <p:spPr/>
        <p:txBody>
          <a:bodyPr/>
          <a:lstStyle/>
          <a:p>
            <a:pPr algn="ctr"/>
            <a:r>
              <a:rPr lang="en-US" dirty="0">
                <a:solidFill>
                  <a:srgbClr val="FF0000"/>
                </a:solidFill>
              </a:rPr>
              <a:t>Summary of Results</a:t>
            </a:r>
          </a:p>
        </p:txBody>
      </p:sp>
      <p:sp>
        <p:nvSpPr>
          <p:cNvPr id="3" name="Content Placeholder 2">
            <a:extLst>
              <a:ext uri="{FF2B5EF4-FFF2-40B4-BE49-F238E27FC236}">
                <a16:creationId xmlns:a16="http://schemas.microsoft.com/office/drawing/2014/main" id="{F4616270-6141-4929-B12A-C33156A21057}"/>
              </a:ext>
            </a:extLst>
          </p:cNvPr>
          <p:cNvSpPr>
            <a:spLocks noGrp="1"/>
          </p:cNvSpPr>
          <p:nvPr>
            <p:ph idx="1"/>
          </p:nvPr>
        </p:nvSpPr>
        <p:spPr/>
        <p:txBody>
          <a:bodyPr>
            <a:normAutofit lnSpcReduction="10000"/>
          </a:bodyPr>
          <a:lstStyle/>
          <a:p>
            <a:endParaRPr lang="en-US" dirty="0"/>
          </a:p>
          <a:p>
            <a:r>
              <a:rPr lang="en-US" dirty="0"/>
              <a:t>The direction of the relationships between the age, stray and weeks variable are the same for both DSH and DMH cats</a:t>
            </a:r>
          </a:p>
          <a:p>
            <a:endParaRPr lang="en-US" dirty="0"/>
          </a:p>
          <a:p>
            <a:r>
              <a:rPr lang="en-US" dirty="0"/>
              <a:t>Older adult cats and young adult cats are less likely to be adopted than kittens</a:t>
            </a:r>
          </a:p>
          <a:p>
            <a:endParaRPr lang="en-US" dirty="0"/>
          </a:p>
          <a:p>
            <a:r>
              <a:rPr lang="en-US" dirty="0"/>
              <a:t>Stray cats are less likely to be adopted than non-stray cats</a:t>
            </a:r>
          </a:p>
          <a:p>
            <a:endParaRPr lang="en-US" dirty="0"/>
          </a:p>
          <a:p>
            <a:r>
              <a:rPr lang="en-US" dirty="0"/>
              <a:t>Cats that stay more than two weeks are less likely to be adopted than cats that stay two weeks or less in the shelter</a:t>
            </a:r>
          </a:p>
          <a:p>
            <a:endParaRPr lang="en-US" dirty="0"/>
          </a:p>
        </p:txBody>
      </p:sp>
      <p:pic>
        <p:nvPicPr>
          <p:cNvPr id="4" name="Summary of Results">
            <a:hlinkClick r:id="" action="ppaction://media"/>
            <a:extLst>
              <a:ext uri="{FF2B5EF4-FFF2-40B4-BE49-F238E27FC236}">
                <a16:creationId xmlns:a16="http://schemas.microsoft.com/office/drawing/2014/main" id="{BE40C862-AC38-4DE7-AE2C-B7F2973B9D1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2241800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40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E96C2-553F-4620-A2DB-39B9A0CA79E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406F8F7-EC24-44D2-8D03-5FC5F3333A7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071057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CBE43-3D7D-4E34-B895-BC39974E4E75}"/>
              </a:ext>
            </a:extLst>
          </p:cNvPr>
          <p:cNvSpPr>
            <a:spLocks noGrp="1"/>
          </p:cNvSpPr>
          <p:nvPr>
            <p:ph type="title"/>
          </p:nvPr>
        </p:nvSpPr>
        <p:spPr/>
        <p:txBody>
          <a:bodyPr/>
          <a:lstStyle/>
          <a:p>
            <a:pPr algn="ctr"/>
            <a:r>
              <a:rPr lang="en-US" dirty="0">
                <a:solidFill>
                  <a:srgbClr val="FF0000"/>
                </a:solidFill>
              </a:rPr>
              <a:t>Recommendations for </a:t>
            </a:r>
            <a:br>
              <a:rPr lang="en-US" dirty="0">
                <a:solidFill>
                  <a:srgbClr val="FF0000"/>
                </a:solidFill>
              </a:rPr>
            </a:br>
            <a:r>
              <a:rPr lang="en-US" dirty="0">
                <a:solidFill>
                  <a:srgbClr val="FF0000"/>
                </a:solidFill>
              </a:rPr>
              <a:t>Increasing Adoption</a:t>
            </a:r>
          </a:p>
        </p:txBody>
      </p:sp>
      <p:sp>
        <p:nvSpPr>
          <p:cNvPr id="3" name="Content Placeholder 2">
            <a:extLst>
              <a:ext uri="{FF2B5EF4-FFF2-40B4-BE49-F238E27FC236}">
                <a16:creationId xmlns:a16="http://schemas.microsoft.com/office/drawing/2014/main" id="{6ECB8D33-8F5B-4BD8-888B-AFF38FE72102}"/>
              </a:ext>
            </a:extLst>
          </p:cNvPr>
          <p:cNvSpPr>
            <a:spLocks noGrp="1"/>
          </p:cNvSpPr>
          <p:nvPr>
            <p:ph idx="1"/>
          </p:nvPr>
        </p:nvSpPr>
        <p:spPr/>
        <p:txBody>
          <a:bodyPr>
            <a:normAutofit/>
          </a:bodyPr>
          <a:lstStyle/>
          <a:p>
            <a:pPr marL="0" indent="0">
              <a:buNone/>
            </a:pPr>
            <a:endParaRPr lang="en-US" dirty="0"/>
          </a:p>
          <a:p>
            <a:r>
              <a:rPr lang="en-US" dirty="0"/>
              <a:t>Shelter staff could speak to adopters about benefits of adopting an older cat</a:t>
            </a:r>
          </a:p>
          <a:p>
            <a:endParaRPr lang="en-US" dirty="0"/>
          </a:p>
          <a:p>
            <a:r>
              <a:rPr lang="en-US" dirty="0"/>
              <a:t>Dydball and Strasser suggest that “working with cats to increase social behaviors or add toys in the kennels of stray cats to improve adopter perception”</a:t>
            </a:r>
            <a:r>
              <a:rPr lang="en-US" baseline="30000" dirty="0"/>
              <a:t> 9</a:t>
            </a:r>
          </a:p>
          <a:p>
            <a:pPr marL="0" indent="0">
              <a:buNone/>
            </a:pPr>
            <a:endParaRPr lang="en-US" dirty="0"/>
          </a:p>
          <a:p>
            <a:r>
              <a:rPr lang="en-US" dirty="0"/>
              <a:t>Colorful collars, moving animals to an offsite location, displaying overlooked cats in the shelter lobby, updating photos and descriptions of cats seen online and promotions done on traditional media and social media can increase adoption among stray cats</a:t>
            </a:r>
            <a:r>
              <a:rPr lang="en-US" baseline="30000" dirty="0"/>
              <a:t>10</a:t>
            </a:r>
          </a:p>
          <a:p>
            <a:endParaRPr lang="en-US" baseline="30000" dirty="0"/>
          </a:p>
          <a:p>
            <a:endParaRPr lang="en-US" dirty="0"/>
          </a:p>
        </p:txBody>
      </p:sp>
      <p:sp>
        <p:nvSpPr>
          <p:cNvPr id="5" name="TextBox 4">
            <a:extLst>
              <a:ext uri="{FF2B5EF4-FFF2-40B4-BE49-F238E27FC236}">
                <a16:creationId xmlns:a16="http://schemas.microsoft.com/office/drawing/2014/main" id="{CFDDBA4F-0288-4A49-914E-00CFA504FA70}"/>
              </a:ext>
            </a:extLst>
          </p:cNvPr>
          <p:cNvSpPr txBox="1"/>
          <p:nvPr/>
        </p:nvSpPr>
        <p:spPr>
          <a:xfrm>
            <a:off x="1007707" y="5878286"/>
            <a:ext cx="8388220" cy="1384995"/>
          </a:xfrm>
          <a:prstGeom prst="rect">
            <a:avLst/>
          </a:prstGeom>
          <a:noFill/>
        </p:spPr>
        <p:txBody>
          <a:bodyPr wrap="square" rtlCol="0">
            <a:spAutoFit/>
          </a:bodyPr>
          <a:lstStyle/>
          <a:p>
            <a:endParaRPr lang="en-US" sz="900" dirty="0"/>
          </a:p>
          <a:p>
            <a:r>
              <a:rPr lang="en-US" sz="900" dirty="0"/>
              <a:t>9 Dybdall, Kathryn &amp; Strasser, Rosemary. (2014). Is There a Bias Against Stray Cats in Shelters? People's Perception of Shelter Cats and How It Influences Adoption Time.</a:t>
            </a:r>
          </a:p>
          <a:p>
            <a:endParaRPr lang="en-US" sz="900" dirty="0"/>
          </a:p>
          <a:p>
            <a:r>
              <a:rPr lang="en-US" sz="900" dirty="0"/>
              <a:t>10 Reider, Linda. “Overlooked No More.” </a:t>
            </a:r>
            <a:r>
              <a:rPr lang="en-US" sz="900" i="1" dirty="0"/>
              <a:t>Animal Sheltering Online by The Humane Society of the United States</a:t>
            </a:r>
            <a:r>
              <a:rPr lang="en-US" sz="900" dirty="0"/>
              <a:t>, 2 Sept.</a:t>
            </a:r>
          </a:p>
          <a:p>
            <a:r>
              <a:rPr lang="en-US" sz="900" dirty="0"/>
              <a:t>2016, www.animalsheltering.org/magazine/articles/overlooked-no-more.</a:t>
            </a:r>
          </a:p>
          <a:p>
            <a:pPr lvl="5"/>
            <a:endParaRPr lang="en-US" baseline="30000" dirty="0"/>
          </a:p>
          <a:p>
            <a:endParaRPr lang="en-US" dirty="0"/>
          </a:p>
        </p:txBody>
      </p:sp>
      <p:pic>
        <p:nvPicPr>
          <p:cNvPr id="4" name="Increase Adoption">
            <a:hlinkClick r:id="" action="ppaction://media"/>
            <a:extLst>
              <a:ext uri="{FF2B5EF4-FFF2-40B4-BE49-F238E27FC236}">
                <a16:creationId xmlns:a16="http://schemas.microsoft.com/office/drawing/2014/main" id="{6886CAD5-3D06-4B68-B223-95C8E8A669A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987159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96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CA702-3D00-4FB2-88ED-BC12A77FCB28}"/>
              </a:ext>
            </a:extLst>
          </p:cNvPr>
          <p:cNvSpPr>
            <a:spLocks noGrp="1"/>
          </p:cNvSpPr>
          <p:nvPr>
            <p:ph type="title"/>
          </p:nvPr>
        </p:nvSpPr>
        <p:spPr/>
        <p:txBody>
          <a:bodyPr/>
          <a:lstStyle/>
          <a:p>
            <a:pPr algn="ctr"/>
            <a:r>
              <a:rPr lang="en-US" dirty="0">
                <a:solidFill>
                  <a:srgbClr val="FF0000"/>
                </a:solidFill>
              </a:rPr>
              <a:t>Reference List</a:t>
            </a:r>
          </a:p>
        </p:txBody>
      </p:sp>
      <p:sp>
        <p:nvSpPr>
          <p:cNvPr id="3" name="Content Placeholder 2">
            <a:extLst>
              <a:ext uri="{FF2B5EF4-FFF2-40B4-BE49-F238E27FC236}">
                <a16:creationId xmlns:a16="http://schemas.microsoft.com/office/drawing/2014/main" id="{431EC739-F59B-4C1C-B903-1C78045696A6}"/>
              </a:ext>
            </a:extLst>
          </p:cNvPr>
          <p:cNvSpPr>
            <a:spLocks noGrp="1"/>
          </p:cNvSpPr>
          <p:nvPr>
            <p:ph idx="1"/>
          </p:nvPr>
        </p:nvSpPr>
        <p:spPr>
          <a:xfrm>
            <a:off x="677334" y="1296955"/>
            <a:ext cx="8596668" cy="5383763"/>
          </a:xfrm>
        </p:spPr>
        <p:txBody>
          <a:bodyPr>
            <a:normAutofit/>
          </a:bodyPr>
          <a:lstStyle/>
          <a:p>
            <a:pPr marL="0" indent="0">
              <a:buNone/>
            </a:pPr>
            <a:endParaRPr lang="en-US" sz="1200" dirty="0">
              <a:solidFill>
                <a:schemeClr val="tx1"/>
              </a:solidFill>
            </a:endParaRPr>
          </a:p>
          <a:p>
            <a:r>
              <a:rPr lang="en-US" sz="1200" dirty="0">
                <a:solidFill>
                  <a:schemeClr val="tx1"/>
                </a:solidFill>
              </a:rPr>
              <a:t>1 “Pet Statistics.” ASPCA, The American Society for the Prevention of Cruelty to Animals, Accessed 11 January 2019, </a:t>
            </a:r>
            <a:r>
              <a:rPr lang="en-US" sz="1200" dirty="0">
                <a:solidFill>
                  <a:schemeClr val="tx1"/>
                </a:solidFill>
                <a:hlinkClick r:id="rId4">
                  <a:extLst>
                    <a:ext uri="{A12FA001-AC4F-418D-AE19-62706E023703}">
                      <ahyp:hlinkClr xmlns:ahyp="http://schemas.microsoft.com/office/drawing/2018/hyperlinkcolor" val="tx"/>
                    </a:ext>
                  </a:extLst>
                </a:hlinkClick>
              </a:rPr>
              <a:t>https://www.aspca.org/animal-homelessness/shelter-intake-and-surrender/pet-statistics</a:t>
            </a:r>
            <a:endParaRPr lang="en-US" sz="1200" dirty="0">
              <a:solidFill>
                <a:schemeClr val="tx1"/>
              </a:solidFill>
            </a:endParaRPr>
          </a:p>
          <a:p>
            <a:endParaRPr lang="en-US" sz="1200" dirty="0">
              <a:solidFill>
                <a:schemeClr val="tx1"/>
              </a:solidFill>
            </a:endParaRPr>
          </a:p>
          <a:p>
            <a:r>
              <a:rPr lang="en-US" sz="1200" dirty="0">
                <a:solidFill>
                  <a:schemeClr val="tx1"/>
                </a:solidFill>
              </a:rPr>
              <a:t>2 “Domestic Shorthair.” </a:t>
            </a:r>
            <a:r>
              <a:rPr lang="en-US" sz="1200" dirty="0" err="1">
                <a:solidFill>
                  <a:schemeClr val="tx1"/>
                </a:solidFill>
              </a:rPr>
              <a:t>PetPremium</a:t>
            </a:r>
            <a:r>
              <a:rPr lang="en-US" sz="1200" dirty="0">
                <a:solidFill>
                  <a:schemeClr val="tx1"/>
                </a:solidFill>
              </a:rPr>
              <a:t>, </a:t>
            </a:r>
            <a:r>
              <a:rPr lang="en-US" sz="1200" dirty="0" err="1">
                <a:solidFill>
                  <a:schemeClr val="tx1"/>
                </a:solidFill>
              </a:rPr>
              <a:t>PetPremium</a:t>
            </a:r>
            <a:r>
              <a:rPr lang="en-US" sz="1200" dirty="0">
                <a:solidFill>
                  <a:schemeClr val="tx1"/>
                </a:solidFill>
              </a:rPr>
              <a:t>, Inc., Accessed 12 January 2019, </a:t>
            </a:r>
            <a:r>
              <a:rPr lang="en-US" sz="1200" dirty="0">
                <a:solidFill>
                  <a:schemeClr val="tx1"/>
                </a:solidFill>
                <a:hlinkClick r:id="rId5">
                  <a:extLst>
                    <a:ext uri="{A12FA001-AC4F-418D-AE19-62706E023703}">
                      <ahyp:hlinkClr xmlns:ahyp="http://schemas.microsoft.com/office/drawing/2018/hyperlinkcolor" val="tx"/>
                    </a:ext>
                  </a:extLst>
                </a:hlinkClick>
              </a:rPr>
              <a:t>https://www.petpremium.com/cat-breeds/domestic-shorthair/</a:t>
            </a:r>
            <a:endParaRPr lang="en-US" sz="1200" dirty="0">
              <a:solidFill>
                <a:schemeClr val="tx1"/>
              </a:solidFill>
            </a:endParaRPr>
          </a:p>
          <a:p>
            <a:endParaRPr lang="en-US" sz="1200" dirty="0">
              <a:solidFill>
                <a:schemeClr val="tx1"/>
              </a:solidFill>
            </a:endParaRPr>
          </a:p>
          <a:p>
            <a:r>
              <a:rPr lang="en-US" sz="1200" dirty="0">
                <a:solidFill>
                  <a:schemeClr val="tx1"/>
                </a:solidFill>
              </a:rPr>
              <a:t> 3 “Domestic Mediumhair.” </a:t>
            </a:r>
            <a:r>
              <a:rPr lang="en-US" sz="1200" dirty="0" err="1">
                <a:solidFill>
                  <a:schemeClr val="tx1"/>
                </a:solidFill>
              </a:rPr>
              <a:t>PetPremium</a:t>
            </a:r>
            <a:r>
              <a:rPr lang="en-US" sz="1200" dirty="0">
                <a:solidFill>
                  <a:schemeClr val="tx1"/>
                </a:solidFill>
              </a:rPr>
              <a:t>, </a:t>
            </a:r>
            <a:r>
              <a:rPr lang="en-US" sz="1200" dirty="0" err="1">
                <a:solidFill>
                  <a:schemeClr val="tx1"/>
                </a:solidFill>
              </a:rPr>
              <a:t>PetPremium</a:t>
            </a:r>
            <a:r>
              <a:rPr lang="en-US" sz="1200" dirty="0">
                <a:solidFill>
                  <a:schemeClr val="tx1"/>
                </a:solidFill>
              </a:rPr>
              <a:t>, Inc., Accessed 12 January 2019, </a:t>
            </a:r>
            <a:r>
              <a:rPr lang="en-US" sz="1200" dirty="0">
                <a:solidFill>
                  <a:schemeClr val="tx1"/>
                </a:solidFill>
                <a:hlinkClick r:id="rId6">
                  <a:extLst>
                    <a:ext uri="{A12FA001-AC4F-418D-AE19-62706E023703}">
                      <ahyp:hlinkClr xmlns:ahyp="http://schemas.microsoft.com/office/drawing/2018/hyperlinkcolor" val="tx"/>
                    </a:ext>
                  </a:extLst>
                </a:hlinkClick>
              </a:rPr>
              <a:t>https://www.petpremium.com/cat-breeds/domestic-medium-hair/</a:t>
            </a:r>
            <a:endParaRPr lang="en-US" sz="1200" dirty="0">
              <a:solidFill>
                <a:schemeClr val="tx1"/>
              </a:solidFill>
            </a:endParaRPr>
          </a:p>
          <a:p>
            <a:endParaRPr lang="en-US" sz="1200" dirty="0">
              <a:solidFill>
                <a:schemeClr val="tx1"/>
              </a:solidFill>
            </a:endParaRPr>
          </a:p>
          <a:p>
            <a:r>
              <a:rPr lang="en-US" sz="1200" dirty="0">
                <a:solidFill>
                  <a:schemeClr val="tx1"/>
                </a:solidFill>
              </a:rPr>
              <a:t> 4 R Core Team (2018). R: A language and environment for statistical computing. R Foundation for Statistical Computing, Vienna, Austria. URL </a:t>
            </a:r>
            <a:r>
              <a:rPr lang="en-US" sz="1200" dirty="0">
                <a:solidFill>
                  <a:schemeClr val="tx1"/>
                </a:solidFill>
                <a:hlinkClick r:id="rId7">
                  <a:extLst>
                    <a:ext uri="{A12FA001-AC4F-418D-AE19-62706E023703}">
                      <ahyp:hlinkClr xmlns:ahyp="http://schemas.microsoft.com/office/drawing/2018/hyperlinkcolor" val="tx"/>
                    </a:ext>
                  </a:extLst>
                </a:hlinkClick>
              </a:rPr>
              <a:t>https://www.R-project.org/</a:t>
            </a:r>
            <a:r>
              <a:rPr lang="en-US" sz="1200" dirty="0">
                <a:solidFill>
                  <a:schemeClr val="tx1"/>
                </a:solidFill>
              </a:rPr>
              <a:t>.</a:t>
            </a:r>
          </a:p>
          <a:p>
            <a:endParaRPr lang="en-US" sz="1200" dirty="0">
              <a:solidFill>
                <a:schemeClr val="tx1"/>
              </a:solidFill>
            </a:endParaRPr>
          </a:p>
          <a:p>
            <a:r>
              <a:rPr lang="en-US" sz="1200" dirty="0">
                <a:solidFill>
                  <a:schemeClr val="tx1"/>
                </a:solidFill>
              </a:rPr>
              <a:t>5 Downing, Robin. “Feeding Your Young Adult Cat.” VCA Hospitals, Accessed 15 January 2019, vcahospitals.com/know-your-pet/feeding-your-young-adult-cat.</a:t>
            </a:r>
          </a:p>
          <a:p>
            <a:endParaRPr lang="en-US" dirty="0"/>
          </a:p>
          <a:p>
            <a:r>
              <a:rPr lang="en-US" sz="1200" dirty="0">
                <a:solidFill>
                  <a:schemeClr val="tx1"/>
                </a:solidFill>
              </a:rPr>
              <a:t>6 Janke et.al. Risk factors affecting length of stay of cats in an animal shelter: A case study at the Guelph Humane Society, 2011-2016. </a:t>
            </a:r>
            <a:r>
              <a:rPr lang="en-US" sz="1200" dirty="0" err="1">
                <a:solidFill>
                  <a:schemeClr val="tx1"/>
                </a:solidFill>
              </a:rPr>
              <a:t>Prev</a:t>
            </a:r>
            <a:r>
              <a:rPr lang="en-US" sz="1200" dirty="0">
                <a:solidFill>
                  <a:schemeClr val="tx1"/>
                </a:solidFill>
              </a:rPr>
              <a:t> Vet Med. 2017 Dec 1;148: 44-48. doi:10. 1016/j.prevetmed.2017.10.007. </a:t>
            </a:r>
            <a:r>
              <a:rPr lang="en-US" sz="1200" dirty="0" err="1">
                <a:solidFill>
                  <a:schemeClr val="tx1"/>
                </a:solidFill>
              </a:rPr>
              <a:t>Epub</a:t>
            </a:r>
            <a:r>
              <a:rPr lang="en-US" sz="1200" dirty="0">
                <a:solidFill>
                  <a:schemeClr val="tx1"/>
                </a:solidFill>
              </a:rPr>
              <a:t> 2017 Oct 16. PubMed PMID: 29157373.</a:t>
            </a:r>
          </a:p>
          <a:p>
            <a:endParaRPr lang="en-US" dirty="0"/>
          </a:p>
        </p:txBody>
      </p:sp>
      <p:pic>
        <p:nvPicPr>
          <p:cNvPr id="4" name="Reference List Slide 1">
            <a:hlinkClick r:id="" action="ppaction://media"/>
            <a:extLst>
              <a:ext uri="{FF2B5EF4-FFF2-40B4-BE49-F238E27FC236}">
                <a16:creationId xmlns:a16="http://schemas.microsoft.com/office/drawing/2014/main" id="{E8BCC95E-65C0-4AAB-9382-D8138AE875EC}"/>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2787350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5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52D12-1B76-4A85-B3CA-ABD2FF1D2CAD}"/>
              </a:ext>
            </a:extLst>
          </p:cNvPr>
          <p:cNvSpPr>
            <a:spLocks noGrp="1"/>
          </p:cNvSpPr>
          <p:nvPr>
            <p:ph type="title"/>
          </p:nvPr>
        </p:nvSpPr>
        <p:spPr>
          <a:xfrm>
            <a:off x="677334" y="665584"/>
            <a:ext cx="8596668" cy="1320800"/>
          </a:xfrm>
        </p:spPr>
        <p:txBody>
          <a:bodyPr/>
          <a:lstStyle/>
          <a:p>
            <a:pPr algn="ctr"/>
            <a:r>
              <a:rPr lang="en-US" dirty="0">
                <a:solidFill>
                  <a:srgbClr val="FF0000"/>
                </a:solidFill>
              </a:rPr>
              <a:t>Reference List (Continued)</a:t>
            </a:r>
          </a:p>
        </p:txBody>
      </p:sp>
      <p:sp>
        <p:nvSpPr>
          <p:cNvPr id="3" name="Content Placeholder 2">
            <a:extLst>
              <a:ext uri="{FF2B5EF4-FFF2-40B4-BE49-F238E27FC236}">
                <a16:creationId xmlns:a16="http://schemas.microsoft.com/office/drawing/2014/main" id="{FB0EC10F-7728-4C7E-8CB6-FCA1B2F392D0}"/>
              </a:ext>
            </a:extLst>
          </p:cNvPr>
          <p:cNvSpPr>
            <a:spLocks noGrp="1"/>
          </p:cNvSpPr>
          <p:nvPr>
            <p:ph idx="1"/>
          </p:nvPr>
        </p:nvSpPr>
        <p:spPr>
          <a:xfrm>
            <a:off x="633133" y="1488613"/>
            <a:ext cx="8596668" cy="3880773"/>
          </a:xfrm>
        </p:spPr>
        <p:txBody>
          <a:bodyPr>
            <a:normAutofit/>
          </a:bodyPr>
          <a:lstStyle/>
          <a:p>
            <a:pPr marL="0" indent="0">
              <a:buNone/>
            </a:pPr>
            <a:endParaRPr lang="en-US" sz="1200" dirty="0">
              <a:solidFill>
                <a:schemeClr val="tx1"/>
              </a:solidFill>
            </a:endParaRPr>
          </a:p>
          <a:p>
            <a:r>
              <a:rPr lang="en-US" sz="1200" dirty="0">
                <a:solidFill>
                  <a:schemeClr val="tx1"/>
                </a:solidFill>
              </a:rPr>
              <a:t>7 </a:t>
            </a:r>
            <a:r>
              <a:rPr lang="en-US" sz="1200" dirty="0" err="1">
                <a:solidFill>
                  <a:schemeClr val="tx1"/>
                </a:solidFill>
              </a:rPr>
              <a:t>Dybdall</a:t>
            </a:r>
            <a:r>
              <a:rPr lang="en-US" sz="1200" dirty="0">
                <a:solidFill>
                  <a:schemeClr val="tx1"/>
                </a:solidFill>
              </a:rPr>
              <a:t>, Kathryn &amp; Strasser, Rosemary &amp; Katz, Tanja. (2006). Behavioral differences between owner surrender and stray domestic cats after entering an animal shelter. Applied Animal </a:t>
            </a:r>
            <a:r>
              <a:rPr lang="en-US" sz="1200" dirty="0" err="1">
                <a:solidFill>
                  <a:schemeClr val="tx1"/>
                </a:solidFill>
              </a:rPr>
              <a:t>Behaviour</a:t>
            </a:r>
            <a:r>
              <a:rPr lang="en-US" sz="1200" dirty="0">
                <a:solidFill>
                  <a:schemeClr val="tx1"/>
                </a:solidFill>
              </a:rPr>
              <a:t> Science. 104. 10.1016/j.applanim.2006.05.002.</a:t>
            </a:r>
          </a:p>
          <a:p>
            <a:endParaRPr lang="en-US" sz="1200" dirty="0">
              <a:solidFill>
                <a:schemeClr val="tx1"/>
              </a:solidFill>
            </a:endParaRPr>
          </a:p>
          <a:p>
            <a:r>
              <a:rPr lang="en-US" sz="1200" dirty="0">
                <a:solidFill>
                  <a:schemeClr val="tx1"/>
                </a:solidFill>
              </a:rPr>
              <a:t>8 </a:t>
            </a:r>
            <a:r>
              <a:rPr lang="en-US" sz="1200" dirty="0" err="1">
                <a:solidFill>
                  <a:schemeClr val="tx1"/>
                </a:solidFill>
              </a:rPr>
              <a:t>Dybdall</a:t>
            </a:r>
            <a:r>
              <a:rPr lang="en-US" sz="1200" dirty="0">
                <a:solidFill>
                  <a:schemeClr val="tx1"/>
                </a:solidFill>
              </a:rPr>
              <a:t>, Kathryn &amp; Strasser, Rosemary. (2014). Is There a Bias Against Stray Cats in Shelters? People's Perception of Shelter Cats and How It Influences Adoption Time. </a:t>
            </a:r>
            <a:r>
              <a:rPr lang="en-US" sz="1200" dirty="0" err="1">
                <a:solidFill>
                  <a:schemeClr val="tx1"/>
                </a:solidFill>
              </a:rPr>
              <a:t>Anthrozoos</a:t>
            </a:r>
            <a:r>
              <a:rPr lang="en-US" sz="1200" dirty="0">
                <a:solidFill>
                  <a:schemeClr val="tx1"/>
                </a:solidFill>
              </a:rPr>
              <a:t> A Multidisciplinary Journal of The Interactions of People &amp; Animals. 28. 603-614. 10.2752/089279314X14072268688087.</a:t>
            </a:r>
          </a:p>
          <a:p>
            <a:endParaRPr lang="en-US" sz="1200" dirty="0">
              <a:solidFill>
                <a:schemeClr val="tx1"/>
              </a:solidFill>
            </a:endParaRPr>
          </a:p>
          <a:p>
            <a:pPr lvl="0">
              <a:buClr>
                <a:srgbClr val="90C226"/>
              </a:buClr>
            </a:pPr>
            <a:r>
              <a:rPr lang="en-US" sz="1200" dirty="0">
                <a:solidFill>
                  <a:prstClr val="black"/>
                </a:solidFill>
              </a:rPr>
              <a:t>9 </a:t>
            </a:r>
            <a:r>
              <a:rPr lang="en-US" sz="1200" dirty="0" err="1">
                <a:solidFill>
                  <a:prstClr val="black"/>
                </a:solidFill>
              </a:rPr>
              <a:t>Dybdall</a:t>
            </a:r>
            <a:r>
              <a:rPr lang="en-US" sz="1200" dirty="0">
                <a:solidFill>
                  <a:prstClr val="black"/>
                </a:solidFill>
              </a:rPr>
              <a:t>, Kathryn &amp; Strasser, Rosemary. (2014). Is There a Bias Against Stray Cats in Shelters? People's Perception of Shelter Cats and How It Influences Adoption Time. </a:t>
            </a:r>
          </a:p>
          <a:p>
            <a:pPr lvl="0">
              <a:buClr>
                <a:srgbClr val="90C226"/>
              </a:buClr>
            </a:pPr>
            <a:endParaRPr lang="en-US" sz="1200" dirty="0">
              <a:solidFill>
                <a:prstClr val="black"/>
              </a:solidFill>
            </a:endParaRPr>
          </a:p>
          <a:p>
            <a:pPr lvl="0">
              <a:buClr>
                <a:srgbClr val="90C226"/>
              </a:buClr>
            </a:pPr>
            <a:r>
              <a:rPr lang="en-US" sz="1200" dirty="0">
                <a:solidFill>
                  <a:schemeClr val="tx1"/>
                </a:solidFill>
              </a:rPr>
              <a:t>10 </a:t>
            </a:r>
            <a:r>
              <a:rPr lang="en-US" sz="1200" dirty="0" err="1">
                <a:solidFill>
                  <a:schemeClr val="tx1"/>
                </a:solidFill>
              </a:rPr>
              <a:t>Reider</a:t>
            </a:r>
            <a:r>
              <a:rPr lang="en-US" sz="1200" dirty="0">
                <a:solidFill>
                  <a:schemeClr val="tx1"/>
                </a:solidFill>
              </a:rPr>
              <a:t>, Linda. “Overlooked No More.” </a:t>
            </a:r>
            <a:r>
              <a:rPr lang="en-US" sz="1200" i="1" dirty="0">
                <a:solidFill>
                  <a:schemeClr val="tx1"/>
                </a:solidFill>
              </a:rPr>
              <a:t>Animal Sheltering Online by The Humane Society of the United States</a:t>
            </a:r>
            <a:r>
              <a:rPr lang="en-US" sz="1200" dirty="0">
                <a:solidFill>
                  <a:schemeClr val="tx1"/>
                </a:solidFill>
              </a:rPr>
              <a:t>, 2 Sept.2016, www.animalsheltering.org/magazine/articles/overlooked-no-more.</a:t>
            </a:r>
          </a:p>
          <a:p>
            <a:pPr marL="0" indent="0">
              <a:buNone/>
            </a:pPr>
            <a:endParaRPr lang="en-US" dirty="0"/>
          </a:p>
          <a:p>
            <a:endParaRPr lang="en-US" dirty="0"/>
          </a:p>
        </p:txBody>
      </p:sp>
      <p:pic>
        <p:nvPicPr>
          <p:cNvPr id="4" name="Recorded Sound">
            <a:hlinkClick r:id="" action="ppaction://media"/>
            <a:extLst>
              <a:ext uri="{FF2B5EF4-FFF2-40B4-BE49-F238E27FC236}">
                <a16:creationId xmlns:a16="http://schemas.microsoft.com/office/drawing/2014/main" id="{2F8DAB17-E402-4A03-94AB-E122A81F361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3424971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2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87C16-9625-4DA7-9FA3-7E83C90D15F6}"/>
              </a:ext>
            </a:extLst>
          </p:cNvPr>
          <p:cNvSpPr>
            <a:spLocks noGrp="1"/>
          </p:cNvSpPr>
          <p:nvPr>
            <p:ph type="title"/>
          </p:nvPr>
        </p:nvSpPr>
        <p:spPr/>
        <p:txBody>
          <a:bodyPr/>
          <a:lstStyle/>
          <a:p>
            <a:pPr algn="ctr"/>
            <a:r>
              <a:rPr lang="en-US" dirty="0">
                <a:solidFill>
                  <a:srgbClr val="FF0000"/>
                </a:solidFill>
              </a:rPr>
              <a:t>Shelter Data</a:t>
            </a:r>
          </a:p>
        </p:txBody>
      </p:sp>
      <p:sp>
        <p:nvSpPr>
          <p:cNvPr id="3" name="Content Placeholder 2">
            <a:extLst>
              <a:ext uri="{FF2B5EF4-FFF2-40B4-BE49-F238E27FC236}">
                <a16:creationId xmlns:a16="http://schemas.microsoft.com/office/drawing/2014/main" id="{ED72F459-9B67-40B0-8591-B35501A2C823}"/>
              </a:ext>
            </a:extLst>
          </p:cNvPr>
          <p:cNvSpPr>
            <a:spLocks noGrp="1"/>
          </p:cNvSpPr>
          <p:nvPr>
            <p:ph idx="1"/>
          </p:nvPr>
        </p:nvSpPr>
        <p:spPr/>
        <p:txBody>
          <a:bodyPr/>
          <a:lstStyle/>
          <a:p>
            <a:r>
              <a:rPr lang="en-US" dirty="0"/>
              <a:t>Louisville Metro Animal Services (LMAS) provides data on the animals in their shelter on the Louisville Open Data website</a:t>
            </a:r>
          </a:p>
          <a:p>
            <a:endParaRPr lang="en-US" dirty="0"/>
          </a:p>
          <a:p>
            <a:r>
              <a:rPr lang="en-US" dirty="0"/>
              <a:t>Data From January 1</a:t>
            </a:r>
            <a:r>
              <a:rPr lang="en-US" baseline="30000" dirty="0"/>
              <a:t>st</a:t>
            </a:r>
            <a:r>
              <a:rPr lang="en-US" dirty="0"/>
              <a:t> 2017 to December 31</a:t>
            </a:r>
            <a:r>
              <a:rPr lang="en-US" baseline="30000" dirty="0"/>
              <a:t>st</a:t>
            </a:r>
            <a:r>
              <a:rPr lang="en-US" dirty="0"/>
              <a:t> 2017 on DSH and DMH cats from LMAS was analyzed to establish significant factors that affect adoption</a:t>
            </a:r>
          </a:p>
          <a:p>
            <a:endParaRPr lang="en-US" dirty="0"/>
          </a:p>
          <a:p>
            <a:r>
              <a:rPr lang="en-US" dirty="0"/>
              <a:t>The analysis that was conducted in the R programming language</a:t>
            </a:r>
            <a:r>
              <a:rPr lang="en-US" baseline="30000" dirty="0"/>
              <a:t>4</a:t>
            </a:r>
            <a:endParaRPr lang="en-US" dirty="0"/>
          </a:p>
        </p:txBody>
      </p:sp>
      <p:sp>
        <p:nvSpPr>
          <p:cNvPr id="4" name="Footer Placeholder 3">
            <a:extLst>
              <a:ext uri="{FF2B5EF4-FFF2-40B4-BE49-F238E27FC236}">
                <a16:creationId xmlns:a16="http://schemas.microsoft.com/office/drawing/2014/main" id="{43B699AD-C865-41B8-BCA0-682F754A059F}"/>
              </a:ext>
            </a:extLst>
          </p:cNvPr>
          <p:cNvSpPr>
            <a:spLocks noGrp="1"/>
          </p:cNvSpPr>
          <p:nvPr>
            <p:ph type="ftr" sz="quarter" idx="11"/>
          </p:nvPr>
        </p:nvSpPr>
        <p:spPr>
          <a:xfrm>
            <a:off x="677333" y="6041362"/>
            <a:ext cx="6404601" cy="583373"/>
          </a:xfrm>
        </p:spPr>
        <p:txBody>
          <a:bodyPr/>
          <a:lstStyle/>
          <a:p>
            <a:r>
              <a:rPr lang="en-US" dirty="0">
                <a:solidFill>
                  <a:schemeClr val="tx1"/>
                </a:solidFill>
              </a:rPr>
              <a:t> 4 R Core Team (2018). R: A language and environment for statistical computing. R Foundation for Statistical</a:t>
            </a:r>
          </a:p>
          <a:p>
            <a:r>
              <a:rPr lang="en-US" dirty="0">
                <a:solidFill>
                  <a:schemeClr val="tx1"/>
                </a:solidFill>
              </a:rPr>
              <a:t>  Computing, Vienna, Austria. URL https://www.R-project.org/.</a:t>
            </a:r>
          </a:p>
        </p:txBody>
      </p:sp>
      <p:pic>
        <p:nvPicPr>
          <p:cNvPr id="5" name="Recorded Sound">
            <a:hlinkClick r:id="" action="ppaction://media"/>
            <a:extLst>
              <a:ext uri="{FF2B5EF4-FFF2-40B4-BE49-F238E27FC236}">
                <a16:creationId xmlns:a16="http://schemas.microsoft.com/office/drawing/2014/main" id="{5405F192-7A76-4FAD-82EB-6E9A864B2DB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966114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62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7488A-6ADD-4C5E-81E5-8FD2266CFF88}"/>
              </a:ext>
            </a:extLst>
          </p:cNvPr>
          <p:cNvSpPr>
            <a:spLocks noGrp="1"/>
          </p:cNvSpPr>
          <p:nvPr>
            <p:ph type="title"/>
          </p:nvPr>
        </p:nvSpPr>
        <p:spPr/>
        <p:txBody>
          <a:bodyPr/>
          <a:lstStyle/>
          <a:p>
            <a:pPr algn="ctr"/>
            <a:r>
              <a:rPr lang="en-US" dirty="0">
                <a:solidFill>
                  <a:srgbClr val="FF0000"/>
                </a:solidFill>
              </a:rPr>
              <a:t>Research and Statistical Questions</a:t>
            </a:r>
          </a:p>
        </p:txBody>
      </p:sp>
      <p:sp>
        <p:nvSpPr>
          <p:cNvPr id="3" name="Content Placeholder 2">
            <a:extLst>
              <a:ext uri="{FF2B5EF4-FFF2-40B4-BE49-F238E27FC236}">
                <a16:creationId xmlns:a16="http://schemas.microsoft.com/office/drawing/2014/main" id="{6A5CB55E-2537-41D7-BF25-AC9F14DB716F}"/>
              </a:ext>
            </a:extLst>
          </p:cNvPr>
          <p:cNvSpPr>
            <a:spLocks noGrp="1"/>
          </p:cNvSpPr>
          <p:nvPr>
            <p:ph idx="1"/>
          </p:nvPr>
        </p:nvSpPr>
        <p:spPr/>
        <p:txBody>
          <a:bodyPr/>
          <a:lstStyle/>
          <a:p>
            <a:endParaRPr lang="en-US" dirty="0"/>
          </a:p>
          <a:p>
            <a:pPr>
              <a:buFont typeface="+mj-lt"/>
              <a:buAutoNum type="arabicParenR"/>
            </a:pPr>
            <a:r>
              <a:rPr lang="en-US" dirty="0"/>
              <a:t>How does the length of time spent in the shelter and age affect adoption ?</a:t>
            </a:r>
          </a:p>
          <a:p>
            <a:pPr>
              <a:buFont typeface="+mj-lt"/>
              <a:buAutoNum type="arabicParenR"/>
            </a:pPr>
            <a:endParaRPr lang="en-US" dirty="0"/>
          </a:p>
          <a:p>
            <a:pPr>
              <a:buFont typeface="+mj-lt"/>
              <a:buAutoNum type="arabicParenR"/>
            </a:pPr>
            <a:r>
              <a:rPr lang="en-US" dirty="0"/>
              <a:t>How does the adoption of stray cats differ from that of non-stray cats ?</a:t>
            </a:r>
          </a:p>
          <a:p>
            <a:pPr>
              <a:buFont typeface="+mj-lt"/>
              <a:buAutoNum type="arabicParenR"/>
            </a:pPr>
            <a:endParaRPr lang="en-US" dirty="0"/>
          </a:p>
          <a:p>
            <a:pPr>
              <a:buFont typeface="+mj-lt"/>
              <a:buAutoNum type="arabicParenR"/>
            </a:pPr>
            <a:r>
              <a:rPr lang="en-US" dirty="0"/>
              <a:t>Is the proportion of DSH cats that are adopted from the shelter different from the proportion of DMH cats that are adopted ?</a:t>
            </a:r>
          </a:p>
          <a:p>
            <a:endParaRPr lang="en-US" dirty="0"/>
          </a:p>
        </p:txBody>
      </p:sp>
      <p:pic>
        <p:nvPicPr>
          <p:cNvPr id="4" name="Recorded Sound">
            <a:hlinkClick r:id="" action="ppaction://media"/>
            <a:extLst>
              <a:ext uri="{FF2B5EF4-FFF2-40B4-BE49-F238E27FC236}">
                <a16:creationId xmlns:a16="http://schemas.microsoft.com/office/drawing/2014/main" id="{018F8E06-4011-4CFA-A56F-73AEC34033B1}"/>
              </a:ext>
            </a:extLst>
          </p:cNvPr>
          <p:cNvPicPr>
            <a:picLocks noChangeAspect="1"/>
          </p:cNvPicPr>
          <p:nvPr>
            <a:audioFile r:link="rId1"/>
            <p:extLst>
              <p:ext uri="{DAA4B4D4-6D71-4841-9C94-3DE7FCFB9230}">
                <p14:media xmlns:p14="http://schemas.microsoft.com/office/powerpoint/2010/main" r:embed="rId2">
                  <p14:trim end="6081.2698"/>
                </p14:media>
              </p:ext>
            </p:extLst>
          </p:nvPr>
        </p:nvPicPr>
        <p:blipFill>
          <a:blip r:embed="rId4"/>
          <a:stretch>
            <a:fillRect/>
          </a:stretch>
        </p:blipFill>
        <p:spPr>
          <a:xfrm>
            <a:off x="6010145" y="2941637"/>
            <a:ext cx="487363" cy="487363"/>
          </a:xfrm>
          <a:prstGeom prst="rect">
            <a:avLst/>
          </a:prstGeom>
        </p:spPr>
      </p:pic>
    </p:spTree>
    <p:extLst>
      <p:ext uri="{BB962C8B-B14F-4D97-AF65-F5344CB8AC3E}">
        <p14:creationId xmlns:p14="http://schemas.microsoft.com/office/powerpoint/2010/main" val="2738147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5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E3DD6-37EA-41F8-80CF-105ADD1D9811}"/>
              </a:ext>
            </a:extLst>
          </p:cNvPr>
          <p:cNvSpPr>
            <a:spLocks noGrp="1"/>
          </p:cNvSpPr>
          <p:nvPr>
            <p:ph type="title"/>
          </p:nvPr>
        </p:nvSpPr>
        <p:spPr/>
        <p:txBody>
          <a:bodyPr/>
          <a:lstStyle/>
          <a:p>
            <a:pPr algn="ctr"/>
            <a:r>
              <a:rPr lang="en-US" dirty="0">
                <a:solidFill>
                  <a:srgbClr val="FF0000"/>
                </a:solidFill>
              </a:rPr>
              <a:t>Variables of Interest</a:t>
            </a:r>
          </a:p>
        </p:txBody>
      </p:sp>
      <p:sp>
        <p:nvSpPr>
          <p:cNvPr id="3" name="Content Placeholder 2">
            <a:extLst>
              <a:ext uri="{FF2B5EF4-FFF2-40B4-BE49-F238E27FC236}">
                <a16:creationId xmlns:a16="http://schemas.microsoft.com/office/drawing/2014/main" id="{D7CF3F3E-4BD5-4025-A191-8C20AF0A8D9E}"/>
              </a:ext>
            </a:extLst>
          </p:cNvPr>
          <p:cNvSpPr>
            <a:spLocks noGrp="1"/>
          </p:cNvSpPr>
          <p:nvPr>
            <p:ph idx="1"/>
          </p:nvPr>
        </p:nvSpPr>
        <p:spPr>
          <a:xfrm>
            <a:off x="677334" y="2160590"/>
            <a:ext cx="8596668" cy="3559076"/>
          </a:xfrm>
        </p:spPr>
        <p:txBody>
          <a:bodyPr/>
          <a:lstStyle/>
          <a:p>
            <a:endParaRPr lang="en-US" dirty="0"/>
          </a:p>
          <a:p>
            <a:r>
              <a:rPr lang="en-US" dirty="0"/>
              <a:t>The variables of interest are age, length of stay (LOS) and stray status</a:t>
            </a:r>
          </a:p>
          <a:p>
            <a:endParaRPr lang="en-US" dirty="0"/>
          </a:p>
          <a:p>
            <a:r>
              <a:rPr lang="en-US" dirty="0"/>
              <a:t>Age is defined such that cats that are less than 1 year old are kittens, cats that are at least 1 year old but less than seven years old are young adult and cats that are seven years of age or older are older adult cats</a:t>
            </a:r>
            <a:r>
              <a:rPr lang="en-US" baseline="30000" dirty="0"/>
              <a:t>5</a:t>
            </a:r>
            <a:endParaRPr lang="en-US" dirty="0"/>
          </a:p>
          <a:p>
            <a:endParaRPr lang="en-US" dirty="0"/>
          </a:p>
          <a:p>
            <a:r>
              <a:rPr lang="en-US" dirty="0"/>
              <a:t>A case study of the Guelph Humane Society noted that previous research suggests that age was the most important factor that adopters considered when choosing to adopt a cat</a:t>
            </a:r>
            <a:r>
              <a:rPr lang="en-US" baseline="30000" dirty="0"/>
              <a:t>6</a:t>
            </a:r>
            <a:endParaRPr lang="en-US" dirty="0"/>
          </a:p>
          <a:p>
            <a:endParaRPr lang="en-US" dirty="0"/>
          </a:p>
          <a:p>
            <a:endParaRPr lang="en-US" dirty="0"/>
          </a:p>
          <a:p>
            <a:endParaRPr lang="en-US" dirty="0"/>
          </a:p>
          <a:p>
            <a:endParaRPr lang="en-US" dirty="0"/>
          </a:p>
          <a:p>
            <a:endParaRPr lang="en-US" dirty="0"/>
          </a:p>
        </p:txBody>
      </p:sp>
      <p:sp>
        <p:nvSpPr>
          <p:cNvPr id="4" name="Footer Placeholder 3">
            <a:extLst>
              <a:ext uri="{FF2B5EF4-FFF2-40B4-BE49-F238E27FC236}">
                <a16:creationId xmlns:a16="http://schemas.microsoft.com/office/drawing/2014/main" id="{B0AD970F-5E3E-490A-842D-29B2015C5A20}"/>
              </a:ext>
            </a:extLst>
          </p:cNvPr>
          <p:cNvSpPr>
            <a:spLocks noGrp="1"/>
          </p:cNvSpPr>
          <p:nvPr>
            <p:ph type="ftr" sz="quarter" idx="11"/>
          </p:nvPr>
        </p:nvSpPr>
        <p:spPr>
          <a:xfrm>
            <a:off x="453398" y="5949856"/>
            <a:ext cx="6297612" cy="1343608"/>
          </a:xfrm>
        </p:spPr>
        <p:txBody>
          <a:bodyPr/>
          <a:lstStyle/>
          <a:p>
            <a:r>
              <a:rPr lang="en-US" dirty="0">
                <a:solidFill>
                  <a:schemeClr val="tx1"/>
                </a:solidFill>
              </a:rPr>
              <a:t>5 Downing, Robin. “Feeding Your Young Adult Cat.” VCA Hospitals, Accessed 15 January 2019, vcahospitals.com/know-your-pet/feeding-your-young-adult-cat.</a:t>
            </a:r>
          </a:p>
          <a:p>
            <a:endParaRPr lang="en-US" dirty="0">
              <a:solidFill>
                <a:schemeClr val="tx1"/>
              </a:solidFill>
            </a:endParaRPr>
          </a:p>
          <a:p>
            <a:r>
              <a:rPr lang="en-US" dirty="0">
                <a:solidFill>
                  <a:schemeClr val="tx1"/>
                </a:solidFill>
              </a:rPr>
              <a:t>6 Janke et.al. Risk factors affecting length of stay of cats in an animal shelter: A case study at the Guelph Humane</a:t>
            </a:r>
          </a:p>
          <a:p>
            <a:r>
              <a:rPr lang="en-US" dirty="0">
                <a:solidFill>
                  <a:schemeClr val="tx1"/>
                </a:solidFill>
              </a:rPr>
              <a:t>Society, 2011-2016. Prev Vet Med. 2017 Dec 1;148: 44-48. doi:10. 1016/j.prevetmed.2017.10.007. Epub 2017 Oct 16. PubMed PMID: 29157373.</a:t>
            </a:r>
          </a:p>
          <a:p>
            <a:endParaRPr lang="en-US" dirty="0"/>
          </a:p>
          <a:p>
            <a:endParaRPr lang="en-US" dirty="0"/>
          </a:p>
          <a:p>
            <a:endParaRPr lang="en-US" dirty="0"/>
          </a:p>
        </p:txBody>
      </p:sp>
      <p:pic>
        <p:nvPicPr>
          <p:cNvPr id="5" name="Variables of Interest 1">
            <a:hlinkClick r:id="" action="ppaction://media"/>
            <a:extLst>
              <a:ext uri="{FF2B5EF4-FFF2-40B4-BE49-F238E27FC236}">
                <a16:creationId xmlns:a16="http://schemas.microsoft.com/office/drawing/2014/main" id="{45733608-ACC8-4E0C-A106-2D9EA7D4CFDB}"/>
              </a:ext>
            </a:extLst>
          </p:cNvPr>
          <p:cNvPicPr>
            <a:picLocks noChangeAspect="1"/>
          </p:cNvPicPr>
          <p:nvPr>
            <a:audioFile r:link="rId1"/>
            <p:extLst>
              <p:ext uri="{DAA4B4D4-6D71-4841-9C94-3DE7FCFB9230}">
                <p14:media xmlns:p14="http://schemas.microsoft.com/office/powerpoint/2010/main" r:embed="rId2">
                  <p14:trim end="1862.585"/>
                </p14:media>
              </p:ext>
            </p:extLst>
          </p:nvPr>
        </p:nvPicPr>
        <p:blipFill>
          <a:blip r:embed="rId4"/>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4289008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2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5CD69-970A-49D0-894D-1C0C046C1CE6}"/>
              </a:ext>
            </a:extLst>
          </p:cNvPr>
          <p:cNvSpPr>
            <a:spLocks noGrp="1"/>
          </p:cNvSpPr>
          <p:nvPr>
            <p:ph type="title"/>
          </p:nvPr>
        </p:nvSpPr>
        <p:spPr/>
        <p:txBody>
          <a:bodyPr/>
          <a:lstStyle/>
          <a:p>
            <a:pPr algn="ctr"/>
            <a:r>
              <a:rPr lang="en-US" dirty="0">
                <a:solidFill>
                  <a:srgbClr val="FF0000"/>
                </a:solidFill>
              </a:rPr>
              <a:t>Variables of Interest (Continued)</a:t>
            </a:r>
            <a:endParaRPr lang="en-US" dirty="0"/>
          </a:p>
        </p:txBody>
      </p:sp>
      <p:sp>
        <p:nvSpPr>
          <p:cNvPr id="3" name="Content Placeholder 2">
            <a:extLst>
              <a:ext uri="{FF2B5EF4-FFF2-40B4-BE49-F238E27FC236}">
                <a16:creationId xmlns:a16="http://schemas.microsoft.com/office/drawing/2014/main" id="{6B355B06-7BB4-4210-9F65-9F959139FDC7}"/>
              </a:ext>
            </a:extLst>
          </p:cNvPr>
          <p:cNvSpPr>
            <a:spLocks noGrp="1"/>
          </p:cNvSpPr>
          <p:nvPr>
            <p:ph idx="1"/>
          </p:nvPr>
        </p:nvSpPr>
        <p:spPr/>
        <p:txBody>
          <a:bodyPr>
            <a:normAutofit/>
          </a:bodyPr>
          <a:lstStyle/>
          <a:p>
            <a:endParaRPr lang="en-US" dirty="0"/>
          </a:p>
          <a:p>
            <a:r>
              <a:rPr lang="en-US" dirty="0"/>
              <a:t> A study was conducted in which the average time for owner surrendered cats and stray cats to develop an illness after entering a shelter was measured to be 11 and 14 days respectively</a:t>
            </a:r>
            <a:r>
              <a:rPr lang="en-US" baseline="30000" dirty="0"/>
              <a:t>7</a:t>
            </a:r>
            <a:endParaRPr lang="en-US" dirty="0"/>
          </a:p>
          <a:p>
            <a:endParaRPr lang="en-US" dirty="0"/>
          </a:p>
          <a:p>
            <a:r>
              <a:rPr lang="en-US" dirty="0"/>
              <a:t> Weeks is a binary variable that represents LOS in the analysis. This variable differentiates between cats that stay more than 2 weeks and those that don’t</a:t>
            </a:r>
          </a:p>
          <a:p>
            <a:endParaRPr lang="en-US" dirty="0"/>
          </a:p>
          <a:p>
            <a:r>
              <a:rPr lang="en-US" dirty="0"/>
              <a:t>Stray is a binary variable that differentiates between cats that are identified as stray versus cats that are not</a:t>
            </a:r>
          </a:p>
          <a:p>
            <a:endParaRPr lang="en-US" dirty="0"/>
          </a:p>
          <a:p>
            <a:pPr marL="0" indent="0">
              <a:buNone/>
            </a:pPr>
            <a:endParaRPr lang="en-US" dirty="0"/>
          </a:p>
          <a:p>
            <a:endParaRPr lang="en-US" dirty="0"/>
          </a:p>
        </p:txBody>
      </p:sp>
      <p:sp>
        <p:nvSpPr>
          <p:cNvPr id="4" name="Footer Placeholder 3">
            <a:extLst>
              <a:ext uri="{FF2B5EF4-FFF2-40B4-BE49-F238E27FC236}">
                <a16:creationId xmlns:a16="http://schemas.microsoft.com/office/drawing/2014/main" id="{7A581BF7-285A-41EE-B731-7D3B4A675137}"/>
              </a:ext>
            </a:extLst>
          </p:cNvPr>
          <p:cNvSpPr>
            <a:spLocks noGrp="1"/>
          </p:cNvSpPr>
          <p:nvPr>
            <p:ph type="ftr" sz="quarter" idx="11"/>
          </p:nvPr>
        </p:nvSpPr>
        <p:spPr>
          <a:xfrm>
            <a:off x="612019" y="5951466"/>
            <a:ext cx="6320625" cy="640169"/>
          </a:xfrm>
        </p:spPr>
        <p:txBody>
          <a:bodyPr/>
          <a:lstStyle/>
          <a:p>
            <a:r>
              <a:rPr lang="en-US" dirty="0">
                <a:solidFill>
                  <a:schemeClr val="tx1"/>
                </a:solidFill>
              </a:rPr>
              <a:t>7 Dybdall, Kathryn &amp; Strasser, Rosemary &amp; Katz, Tanja. (2006). Behavioral differences between owner surrender and stray domestic cats after entering an animal shelter. Applied Animal Behaviour Science. 104. 10.1016/j.applanim.2006.05.002.</a:t>
            </a:r>
          </a:p>
        </p:txBody>
      </p:sp>
      <p:pic>
        <p:nvPicPr>
          <p:cNvPr id="5" name="Variables of Interest 2">
            <a:hlinkClick r:id="" action="ppaction://media"/>
            <a:extLst>
              <a:ext uri="{FF2B5EF4-FFF2-40B4-BE49-F238E27FC236}">
                <a16:creationId xmlns:a16="http://schemas.microsoft.com/office/drawing/2014/main" id="{DE38CA2F-F0B4-4BA0-9746-6347FEAE6AB7}"/>
              </a:ext>
            </a:extLst>
          </p:cNvPr>
          <p:cNvPicPr>
            <a:picLocks noChangeAspect="1"/>
          </p:cNvPicPr>
          <p:nvPr>
            <a:audioFile r:link="rId1"/>
            <p:extLst>
              <p:ext uri="{DAA4B4D4-6D71-4841-9C94-3DE7FCFB9230}">
                <p14:media xmlns:p14="http://schemas.microsoft.com/office/powerpoint/2010/main" r:embed="rId2">
                  <p14:trim end="715.102"/>
                </p14:media>
              </p:ext>
            </p:extLst>
          </p:nvPr>
        </p:nvPicPr>
        <p:blipFill>
          <a:blip r:embed="rId4"/>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2112054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88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2228A-8B58-4EB8-BE86-F2B1E08D5F53}"/>
              </a:ext>
            </a:extLst>
          </p:cNvPr>
          <p:cNvSpPr>
            <a:spLocks noGrp="1"/>
          </p:cNvSpPr>
          <p:nvPr>
            <p:ph type="title"/>
          </p:nvPr>
        </p:nvSpPr>
        <p:spPr/>
        <p:txBody>
          <a:bodyPr/>
          <a:lstStyle/>
          <a:p>
            <a:pPr algn="ctr"/>
            <a:r>
              <a:rPr lang="en-US" dirty="0">
                <a:solidFill>
                  <a:srgbClr val="FF0000"/>
                </a:solidFill>
              </a:rPr>
              <a:t>Variables of Interest (Continued)</a:t>
            </a:r>
            <a:endParaRPr lang="en-US" dirty="0"/>
          </a:p>
        </p:txBody>
      </p:sp>
      <p:sp>
        <p:nvSpPr>
          <p:cNvPr id="3" name="Content Placeholder 2">
            <a:extLst>
              <a:ext uri="{FF2B5EF4-FFF2-40B4-BE49-F238E27FC236}">
                <a16:creationId xmlns:a16="http://schemas.microsoft.com/office/drawing/2014/main" id="{417253F8-44FD-49F1-940F-EC7A11D16AA4}"/>
              </a:ext>
            </a:extLst>
          </p:cNvPr>
          <p:cNvSpPr>
            <a:spLocks noGrp="1"/>
          </p:cNvSpPr>
          <p:nvPr>
            <p:ph idx="1"/>
          </p:nvPr>
        </p:nvSpPr>
        <p:spPr/>
        <p:txBody>
          <a:bodyPr/>
          <a:lstStyle/>
          <a:p>
            <a:r>
              <a:rPr lang="en-US" dirty="0"/>
              <a:t>Research indicates that potential adopters tend to have preconceived notions about stray cats that negatively affects their chances of being adopted</a:t>
            </a:r>
            <a:r>
              <a:rPr lang="en-US" baseline="30000" dirty="0"/>
              <a:t>8</a:t>
            </a:r>
          </a:p>
          <a:p>
            <a:endParaRPr lang="en-US" baseline="30000" dirty="0"/>
          </a:p>
          <a:p>
            <a:r>
              <a:rPr lang="en-US" dirty="0"/>
              <a:t>Different statistical models were tested to see if the other variables (age and weeks) significantly interact with the stray variable</a:t>
            </a:r>
          </a:p>
          <a:p>
            <a:endParaRPr lang="en-US" dirty="0"/>
          </a:p>
          <a:p>
            <a:endParaRPr lang="en-US" dirty="0"/>
          </a:p>
          <a:p>
            <a:endParaRPr lang="en-US" dirty="0"/>
          </a:p>
          <a:p>
            <a:endParaRPr lang="en-US" dirty="0"/>
          </a:p>
          <a:p>
            <a:endParaRPr lang="en-US" dirty="0"/>
          </a:p>
        </p:txBody>
      </p:sp>
      <p:sp>
        <p:nvSpPr>
          <p:cNvPr id="4" name="Footer Placeholder 3">
            <a:extLst>
              <a:ext uri="{FF2B5EF4-FFF2-40B4-BE49-F238E27FC236}">
                <a16:creationId xmlns:a16="http://schemas.microsoft.com/office/drawing/2014/main" id="{FF0F3498-AE88-4F62-BE75-5D7150216D9F}"/>
              </a:ext>
            </a:extLst>
          </p:cNvPr>
          <p:cNvSpPr>
            <a:spLocks noGrp="1"/>
          </p:cNvSpPr>
          <p:nvPr>
            <p:ph type="ftr" sz="quarter" idx="11"/>
          </p:nvPr>
        </p:nvSpPr>
        <p:spPr/>
        <p:txBody>
          <a:bodyPr/>
          <a:lstStyle/>
          <a:p>
            <a:r>
              <a:rPr lang="en-US" dirty="0">
                <a:solidFill>
                  <a:schemeClr val="tx1"/>
                </a:solidFill>
              </a:rPr>
              <a:t>8 Dybdall, Kathryn &amp; Strasser, Rosemary. (2014). Is There a Bias Against Stray Cats in Shelters? People's Perception of Shelter Cats and How It Influences Adoption Time. Anthrozoos A Multidisciplinary Journal of The Interactions of People &amp; Animals. 28. 603-614. 10.2752/089279314X14072268688087.</a:t>
            </a:r>
          </a:p>
        </p:txBody>
      </p:sp>
      <p:pic>
        <p:nvPicPr>
          <p:cNvPr id="5" name="Variables of Interest">
            <a:hlinkClick r:id="" action="ppaction://media"/>
            <a:extLst>
              <a:ext uri="{FF2B5EF4-FFF2-40B4-BE49-F238E27FC236}">
                <a16:creationId xmlns:a16="http://schemas.microsoft.com/office/drawing/2014/main" id="{02FF61A4-C49A-43BD-A29C-5ABC049E640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3522511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74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BFDD3-5BE7-4650-8CE3-AF5972F6973C}"/>
              </a:ext>
            </a:extLst>
          </p:cNvPr>
          <p:cNvSpPr>
            <a:spLocks noGrp="1"/>
          </p:cNvSpPr>
          <p:nvPr>
            <p:ph type="title"/>
          </p:nvPr>
        </p:nvSpPr>
        <p:spPr/>
        <p:txBody>
          <a:bodyPr/>
          <a:lstStyle/>
          <a:p>
            <a:pPr algn="ctr"/>
            <a:r>
              <a:rPr lang="en-US" dirty="0">
                <a:solidFill>
                  <a:srgbClr val="FF0000"/>
                </a:solidFill>
              </a:rPr>
              <a:t>DSH Cats Adopted By Stray Category</a:t>
            </a:r>
          </a:p>
        </p:txBody>
      </p:sp>
      <p:sp>
        <p:nvSpPr>
          <p:cNvPr id="19" name="Content Placeholder 18">
            <a:extLst>
              <a:ext uri="{FF2B5EF4-FFF2-40B4-BE49-F238E27FC236}">
                <a16:creationId xmlns:a16="http://schemas.microsoft.com/office/drawing/2014/main" id="{DFD84638-82A3-4598-8CF8-9DAA0632EAC0}"/>
              </a:ext>
            </a:extLst>
          </p:cNvPr>
          <p:cNvSpPr>
            <a:spLocks noGrp="1"/>
          </p:cNvSpPr>
          <p:nvPr>
            <p:ph idx="1"/>
          </p:nvPr>
        </p:nvSpPr>
        <p:spPr/>
        <p:txBody>
          <a:bodyPr/>
          <a:lstStyle/>
          <a:p>
            <a:endParaRPr lang="en-US" dirty="0"/>
          </a:p>
        </p:txBody>
      </p:sp>
      <p:pic>
        <p:nvPicPr>
          <p:cNvPr id="20" name="Picture 19">
            <a:extLst>
              <a:ext uri="{FF2B5EF4-FFF2-40B4-BE49-F238E27FC236}">
                <a16:creationId xmlns:a16="http://schemas.microsoft.com/office/drawing/2014/main" id="{597B0E8A-F3FB-40A6-9001-F35AD19E5D6C}"/>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2649893" y="1408922"/>
            <a:ext cx="5477070" cy="3704254"/>
          </a:xfrm>
          <a:prstGeom prst="rect">
            <a:avLst/>
          </a:prstGeom>
        </p:spPr>
      </p:pic>
      <p:sp>
        <p:nvSpPr>
          <p:cNvPr id="21" name="TextBox 20">
            <a:extLst>
              <a:ext uri="{FF2B5EF4-FFF2-40B4-BE49-F238E27FC236}">
                <a16:creationId xmlns:a16="http://schemas.microsoft.com/office/drawing/2014/main" id="{E3354394-731D-4FD4-BE7F-E018D3BF8D95}"/>
              </a:ext>
            </a:extLst>
          </p:cNvPr>
          <p:cNvSpPr txBox="1"/>
          <p:nvPr/>
        </p:nvSpPr>
        <p:spPr>
          <a:xfrm>
            <a:off x="933060" y="4671559"/>
            <a:ext cx="8340941" cy="2031325"/>
          </a:xfrm>
          <a:prstGeom prst="rect">
            <a:avLst/>
          </a:prstGeom>
          <a:noFill/>
        </p:spPr>
        <p:txBody>
          <a:bodyPr wrap="square" rtlCol="0">
            <a:spAutoFit/>
          </a:bodyPr>
          <a:lstStyle/>
          <a:p>
            <a:endParaRPr lang="en-US" dirty="0"/>
          </a:p>
          <a:p>
            <a:endParaRPr lang="en-US" dirty="0"/>
          </a:p>
          <a:p>
            <a:endParaRPr lang="en-US" dirty="0"/>
          </a:p>
          <a:p>
            <a:r>
              <a:rPr lang="en-US" dirty="0"/>
              <a:t>The plot above indicates that about 525 non-stray DSH cats and about 400 stray DSH cats were adopted. This plot suggests that there is a negative relationship between stray status and adoption.</a:t>
            </a:r>
          </a:p>
          <a:p>
            <a:endParaRPr lang="en-US" dirty="0"/>
          </a:p>
        </p:txBody>
      </p:sp>
      <p:pic>
        <p:nvPicPr>
          <p:cNvPr id="3" name="DSH - Adopt by Stray">
            <a:hlinkClick r:id="" action="ppaction://media"/>
            <a:extLst>
              <a:ext uri="{FF2B5EF4-FFF2-40B4-BE49-F238E27FC236}">
                <a16:creationId xmlns:a16="http://schemas.microsoft.com/office/drawing/2014/main" id="{13358416-199A-4483-AF74-180AD53879C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1816903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31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1C726-9BF4-42F8-85B5-8A54E862975F}"/>
              </a:ext>
            </a:extLst>
          </p:cNvPr>
          <p:cNvSpPr>
            <a:spLocks noGrp="1"/>
          </p:cNvSpPr>
          <p:nvPr>
            <p:ph type="title"/>
          </p:nvPr>
        </p:nvSpPr>
        <p:spPr/>
        <p:txBody>
          <a:bodyPr/>
          <a:lstStyle/>
          <a:p>
            <a:pPr algn="ctr"/>
            <a:r>
              <a:rPr lang="en-US" dirty="0">
                <a:solidFill>
                  <a:srgbClr val="FF0000"/>
                </a:solidFill>
              </a:rPr>
              <a:t>DSH Cats Adopted By Age Category</a:t>
            </a:r>
            <a:endParaRPr lang="en-US" dirty="0"/>
          </a:p>
        </p:txBody>
      </p:sp>
      <p:pic>
        <p:nvPicPr>
          <p:cNvPr id="4" name="Content Placeholder 3">
            <a:extLst>
              <a:ext uri="{FF2B5EF4-FFF2-40B4-BE49-F238E27FC236}">
                <a16:creationId xmlns:a16="http://schemas.microsoft.com/office/drawing/2014/main" id="{3C6EE7DC-58DD-494E-B3D8-89A4FA8CF21E}"/>
              </a:ext>
            </a:extLst>
          </p:cNvPr>
          <p:cNvPicPr>
            <a:picLocks noGrp="1"/>
          </p:cNvPicPr>
          <p:nvPr>
            <p:ph idx="1"/>
          </p:nvPr>
        </p:nvPicPr>
        <p:blipFill>
          <a:blip r:embed="rId4" cstate="print">
            <a:extLst>
              <a:ext uri="{28A0092B-C50C-407E-A947-70E740481C1C}">
                <a14:useLocalDpi xmlns:a14="http://schemas.microsoft.com/office/drawing/2010/main" val="0"/>
              </a:ext>
            </a:extLst>
          </a:blip>
          <a:stretch>
            <a:fillRect/>
          </a:stretch>
        </p:blipFill>
        <p:spPr>
          <a:xfrm>
            <a:off x="2477245" y="1439762"/>
            <a:ext cx="5407123" cy="3246016"/>
          </a:xfrm>
          <a:prstGeom prst="rect">
            <a:avLst/>
          </a:prstGeom>
        </p:spPr>
      </p:pic>
      <p:sp>
        <p:nvSpPr>
          <p:cNvPr id="7" name="TextBox 6">
            <a:extLst>
              <a:ext uri="{FF2B5EF4-FFF2-40B4-BE49-F238E27FC236}">
                <a16:creationId xmlns:a16="http://schemas.microsoft.com/office/drawing/2014/main" id="{5DE7870A-9113-42FD-AABB-4D4218114A21}"/>
              </a:ext>
            </a:extLst>
          </p:cNvPr>
          <p:cNvSpPr txBox="1"/>
          <p:nvPr/>
        </p:nvSpPr>
        <p:spPr>
          <a:xfrm>
            <a:off x="5645020" y="2976465"/>
            <a:ext cx="914400" cy="914400"/>
          </a:xfrm>
          <a:prstGeom prst="rect">
            <a:avLst/>
          </a:prstGeom>
          <a:noFill/>
        </p:spPr>
        <p:txBody>
          <a:bodyPr wrap="square" rtlCol="0">
            <a:spAutoFit/>
          </a:bodyPr>
          <a:lstStyle/>
          <a:p>
            <a:endParaRPr lang="en-US" dirty="0"/>
          </a:p>
        </p:txBody>
      </p:sp>
      <p:sp>
        <p:nvSpPr>
          <p:cNvPr id="8" name="TextBox 7">
            <a:extLst>
              <a:ext uri="{FF2B5EF4-FFF2-40B4-BE49-F238E27FC236}">
                <a16:creationId xmlns:a16="http://schemas.microsoft.com/office/drawing/2014/main" id="{4035F39F-38C4-41CB-87E7-0424A0CA296F}"/>
              </a:ext>
            </a:extLst>
          </p:cNvPr>
          <p:cNvSpPr txBox="1"/>
          <p:nvPr/>
        </p:nvSpPr>
        <p:spPr>
          <a:xfrm>
            <a:off x="765110" y="4982546"/>
            <a:ext cx="8341568" cy="1200329"/>
          </a:xfrm>
          <a:prstGeom prst="rect">
            <a:avLst/>
          </a:prstGeom>
          <a:noFill/>
        </p:spPr>
        <p:txBody>
          <a:bodyPr wrap="square" rtlCol="0">
            <a:spAutoFit/>
          </a:bodyPr>
          <a:lstStyle/>
          <a:p>
            <a:r>
              <a:rPr lang="en-US" dirty="0"/>
              <a:t>The graph shows that a little less than 550 kittens, about 325 young adult cats and a little more than 50 older adult cats were adopted among the DSH cats in the shelter. This plot suggests that is a negative relationship between age and adoption. </a:t>
            </a:r>
          </a:p>
        </p:txBody>
      </p:sp>
      <p:pic>
        <p:nvPicPr>
          <p:cNvPr id="3" name="Recorded Sound">
            <a:hlinkClick r:id="" action="ppaction://media"/>
            <a:extLst>
              <a:ext uri="{FF2B5EF4-FFF2-40B4-BE49-F238E27FC236}">
                <a16:creationId xmlns:a16="http://schemas.microsoft.com/office/drawing/2014/main" id="{D3FF1545-FE1B-42DB-9514-233B7F3566F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3149209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52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12312</TotalTime>
  <Words>1959</Words>
  <Application>Microsoft Office PowerPoint</Application>
  <PresentationFormat>Widescreen</PresentationFormat>
  <Paragraphs>194</Paragraphs>
  <Slides>25</Slides>
  <Notes>0</Notes>
  <HiddenSlides>0</HiddenSlides>
  <MMClips>24</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Calibri</vt:lpstr>
      <vt:lpstr>Courier New</vt:lpstr>
      <vt:lpstr>Times New Roman</vt:lpstr>
      <vt:lpstr>Trebuchet MS</vt:lpstr>
      <vt:lpstr>Wingdings 3</vt:lpstr>
      <vt:lpstr>Facet</vt:lpstr>
      <vt:lpstr>Factors that Affect the Adoption of DSH and DMH Cats </vt:lpstr>
      <vt:lpstr>Background</vt:lpstr>
      <vt:lpstr>Shelter Data</vt:lpstr>
      <vt:lpstr>Research and Statistical Questions</vt:lpstr>
      <vt:lpstr>Variables of Interest</vt:lpstr>
      <vt:lpstr>Variables of Interest (Continued)</vt:lpstr>
      <vt:lpstr>Variables of Interest (Continued)</vt:lpstr>
      <vt:lpstr>DSH Cats Adopted By Stray Category</vt:lpstr>
      <vt:lpstr>DSH Cats Adopted By Age Category</vt:lpstr>
      <vt:lpstr>DSH Cats Adopted By Weeks</vt:lpstr>
      <vt:lpstr>DMH Cats Adopted By Stray Category</vt:lpstr>
      <vt:lpstr>DMH Cats Adopted By Age Category</vt:lpstr>
      <vt:lpstr>DMH Cats Adopted By Weeks</vt:lpstr>
      <vt:lpstr>Number and Proportion of DSH and DMH Cats Adopted</vt:lpstr>
      <vt:lpstr>Difference of Proportion Test  (DSH vs. DMH) </vt:lpstr>
      <vt:lpstr>Methods of Analysis</vt:lpstr>
      <vt:lpstr>DSH Cat Regression Table</vt:lpstr>
      <vt:lpstr>Reciprocal of Odds Ratio for DSH Logistic Regression Model Factors </vt:lpstr>
      <vt:lpstr>DMH Regression Table</vt:lpstr>
      <vt:lpstr>Reciprocal of Odds Ratio for DMH Logistic Regression Model Factors</vt:lpstr>
      <vt:lpstr>Summary of Results</vt:lpstr>
      <vt:lpstr>PowerPoint Presentation</vt:lpstr>
      <vt:lpstr>Recommendations for  Increasing Adoption</vt:lpstr>
      <vt:lpstr>Reference List</vt:lpstr>
      <vt:lpstr>Reference List (Continued)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Factors that Affect the Adoption of DSH and DMH Cats</dc:title>
  <dc:creator>Jonathan Fivelsdal</dc:creator>
  <cp:lastModifiedBy>Jonathan Fivelsdal</cp:lastModifiedBy>
  <cp:revision>20</cp:revision>
  <dcterms:created xsi:type="dcterms:W3CDTF">2019-03-08T20:50:32Z</dcterms:created>
  <dcterms:modified xsi:type="dcterms:W3CDTF">2019-03-31T18:31:22Z</dcterms:modified>
</cp:coreProperties>
</file>

<file path=docProps/thumbnail.jpeg>
</file>